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Mountains of Christmas"/>
      <p:regular r:id="rId10"/>
      <p:bold r:id="rId11"/>
    </p:embeddedFont>
    <p:embeddedFont>
      <p:font typeface="Proxima Nova"/>
      <p:regular r:id="rId12"/>
      <p:bold r:id="rId13"/>
      <p:italic r:id="rId14"/>
      <p:boldItalic r:id="rId15"/>
    </p:embeddedFont>
    <p:embeddedFont>
      <p:font typeface="Fondamento"/>
      <p:regular r:id="rId16"/>
      <p:italic r:id="rId17"/>
    </p:embeddedFont>
    <p:embeddedFont>
      <p:font typeface="Quicksand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untainsofChristmas-bold.fntdata"/><Relationship Id="rId10" Type="http://schemas.openxmlformats.org/officeDocument/2006/relationships/font" Target="fonts/MountainsofChristmas-regular.fntdata"/><Relationship Id="rId13" Type="http://schemas.openxmlformats.org/officeDocument/2006/relationships/font" Target="fonts/ProximaNova-bold.fntdata"/><Relationship Id="rId12" Type="http://schemas.openxmlformats.org/officeDocument/2006/relationships/font" Target="fonts/ProximaNova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roximaNova-boldItalic.fntdata"/><Relationship Id="rId14" Type="http://schemas.openxmlformats.org/officeDocument/2006/relationships/font" Target="fonts/ProximaNova-italic.fntdata"/><Relationship Id="rId17" Type="http://schemas.openxmlformats.org/officeDocument/2006/relationships/font" Target="fonts/Fondamento-italic.fntdata"/><Relationship Id="rId16" Type="http://schemas.openxmlformats.org/officeDocument/2006/relationships/font" Target="fonts/Fondamento-regular.fntdata"/><Relationship Id="rId5" Type="http://schemas.openxmlformats.org/officeDocument/2006/relationships/slide" Target="slides/slide1.xml"/><Relationship Id="rId19" Type="http://schemas.openxmlformats.org/officeDocument/2006/relationships/font" Target="fonts/Quicksand-bold.fntdata"/><Relationship Id="rId6" Type="http://schemas.openxmlformats.org/officeDocument/2006/relationships/slide" Target="slides/slide2.xml"/><Relationship Id="rId18" Type="http://schemas.openxmlformats.org/officeDocument/2006/relationships/font" Target="fonts/Quicksand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b="1" sz="14000"/>
            </a:lvl1pPr>
            <a:lvl2pPr lvl="1" algn="ctr">
              <a:spcBef>
                <a:spcPts val="0"/>
              </a:spcBef>
              <a:buSzPct val="100000"/>
              <a:defRPr b="1" sz="14000"/>
            </a:lvl2pPr>
            <a:lvl3pPr lvl="2" algn="ctr">
              <a:spcBef>
                <a:spcPts val="0"/>
              </a:spcBef>
              <a:buSzPct val="100000"/>
              <a:defRPr b="1" sz="14000"/>
            </a:lvl3pPr>
            <a:lvl4pPr lvl="3" algn="ctr">
              <a:spcBef>
                <a:spcPts val="0"/>
              </a:spcBef>
              <a:buSzPct val="100000"/>
              <a:defRPr b="1" sz="14000"/>
            </a:lvl4pPr>
            <a:lvl5pPr lvl="4" algn="ctr">
              <a:spcBef>
                <a:spcPts val="0"/>
              </a:spcBef>
              <a:buSzPct val="100000"/>
              <a:defRPr b="1" sz="14000"/>
            </a:lvl5pPr>
            <a:lvl6pPr lvl="5" algn="ctr">
              <a:spcBef>
                <a:spcPts val="0"/>
              </a:spcBef>
              <a:buSzPct val="100000"/>
              <a:defRPr b="1" sz="14000"/>
            </a:lvl6pPr>
            <a:lvl7pPr lvl="6" algn="ctr">
              <a:spcBef>
                <a:spcPts val="0"/>
              </a:spcBef>
              <a:buSzPct val="100000"/>
              <a:defRPr b="1" sz="14000"/>
            </a:lvl7pPr>
            <a:lvl8pPr lvl="7" algn="ctr">
              <a:spcBef>
                <a:spcPts val="0"/>
              </a:spcBef>
              <a:buSzPct val="100000"/>
              <a:defRPr b="1" sz="14000"/>
            </a:lvl8pPr>
            <a:lvl9pPr lvl="8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Shape 16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jpg"/><Relationship Id="rId4" Type="http://schemas.openxmlformats.org/officeDocument/2006/relationships/image" Target="../media/image03.jpg"/><Relationship Id="rId5" Type="http://schemas.openxmlformats.org/officeDocument/2006/relationships/image" Target="../media/image00.jpg"/><Relationship Id="rId6" Type="http://schemas.openxmlformats.org/officeDocument/2006/relationships/image" Target="../media/image0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5444575" y="0"/>
            <a:ext cx="3699300" cy="2860200"/>
          </a:xfrm>
          <a:prstGeom prst="teardrop">
            <a:avLst>
              <a:gd fmla="val 10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 txBox="1"/>
          <p:nvPr>
            <p:ph type="ctrTitle"/>
          </p:nvPr>
        </p:nvSpPr>
        <p:spPr>
          <a:xfrm>
            <a:off x="193675" y="1078875"/>
            <a:ext cx="7709700" cy="1666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000">
                <a:solidFill>
                  <a:srgbClr val="F3F3F3"/>
                </a:solidFill>
                <a:latin typeface="Fondamento"/>
                <a:ea typeface="Fondamento"/>
                <a:cs typeface="Fondamento"/>
                <a:sym typeface="Fondamento"/>
              </a:rPr>
              <a:t>Theatre Buildings and Structures</a:t>
            </a:r>
          </a:p>
        </p:txBody>
      </p:sp>
      <p:sp>
        <p:nvSpPr>
          <p:cNvPr id="61" name="Shape 61"/>
          <p:cNvSpPr txBox="1"/>
          <p:nvPr>
            <p:ph idx="1" type="subTitle"/>
          </p:nvPr>
        </p:nvSpPr>
        <p:spPr>
          <a:xfrm>
            <a:off x="96475" y="4298812"/>
            <a:ext cx="8123100" cy="63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By: Victoria Dean, Melisa Ozcolak,</a:t>
            </a:r>
            <a:r>
              <a:rPr lang="en"/>
              <a:t> </a:t>
            </a:r>
            <a:r>
              <a:rPr lang="en" sz="1900">
                <a:latin typeface="Quicksand"/>
                <a:ea typeface="Quicksand"/>
                <a:cs typeface="Quicksand"/>
                <a:sym typeface="Quicksand"/>
              </a:rPr>
              <a:t>Mike Terry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 flipH="1">
            <a:off x="0" y="0"/>
            <a:ext cx="3699300" cy="2860200"/>
          </a:xfrm>
          <a:prstGeom prst="teardrop">
            <a:avLst>
              <a:gd fmla="val 10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 txBox="1"/>
          <p:nvPr>
            <p:ph type="title"/>
          </p:nvPr>
        </p:nvSpPr>
        <p:spPr>
          <a:xfrm>
            <a:off x="0" y="1502525"/>
            <a:ext cx="4576800" cy="909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000">
                <a:latin typeface="Fondamento"/>
                <a:ea typeface="Fondamento"/>
                <a:cs typeface="Fondamento"/>
                <a:sym typeface="Fondamento"/>
              </a:rPr>
              <a:t>Amphitheatre~</a:t>
            </a:r>
            <a:r>
              <a:rPr lang="en">
                <a:latin typeface="Fondamento"/>
                <a:ea typeface="Fondamento"/>
                <a:cs typeface="Fondamento"/>
                <a:sym typeface="Fondamento"/>
              </a:rPr>
              <a:t> </a:t>
            </a:r>
          </a:p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4453525" y="137975"/>
            <a:ext cx="4753200" cy="514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buClr>
                <a:srgbClr val="F3F3F3"/>
              </a:buClr>
              <a:buSzPct val="100000"/>
              <a:buFont typeface="Quicksand"/>
              <a:buChar char="●"/>
            </a:pPr>
            <a:r>
              <a:rPr lang="en"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rPr>
              <a:t>added a highly decorative stage building; incorporated different levels of columns, projections, pediments, and statues</a:t>
            </a:r>
          </a:p>
          <a:p>
            <a:pPr indent="-342900" lvl="0" marL="457200" rtl="0" algn="l">
              <a:spcBef>
                <a:spcPts val="0"/>
              </a:spcBef>
              <a:buClr>
                <a:srgbClr val="F3F3F3"/>
              </a:buClr>
              <a:buSzPct val="100000"/>
              <a:buFont typeface="Quicksand"/>
              <a:buChar char="●"/>
            </a:pPr>
            <a:r>
              <a:rPr lang="en"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rPr>
              <a:t>triumphal arch-single, double, or triple entrance-had no practical function other than describe in sculpture and inscription significant events (ex. military victories)</a:t>
            </a:r>
          </a:p>
          <a:p>
            <a:pPr indent="-342900" lvl="0" marL="457200" rtl="0" algn="l">
              <a:spcBef>
                <a:spcPts val="0"/>
              </a:spcBef>
              <a:buClr>
                <a:srgbClr val="F3F3F3"/>
              </a:buClr>
              <a:buSzPct val="100000"/>
              <a:buFont typeface="Quicksand"/>
              <a:buChar char="●"/>
            </a:pPr>
            <a:r>
              <a:rPr lang="en"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rPr>
              <a:t>width of Roman walls vary from 18 cm to 6 m thick</a:t>
            </a:r>
          </a:p>
          <a:p>
            <a:pPr indent="-342900" lvl="0" marL="457200" rtl="0" algn="l">
              <a:spcBef>
                <a:spcPts val="0"/>
              </a:spcBef>
              <a:buClr>
                <a:srgbClr val="F3F3F3"/>
              </a:buClr>
              <a:buSzPct val="100000"/>
              <a:buFont typeface="Quicksand"/>
              <a:buChar char="●"/>
            </a:pPr>
            <a:r>
              <a:rPr lang="en"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rPr>
              <a:t>marble and fine stone blocks rarely used as it was too expensive; bricks and stones could be arranged in various ways</a:t>
            </a:r>
          </a:p>
          <a:p>
            <a:pPr lv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281950"/>
            <a:ext cx="3539700" cy="709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000">
                <a:latin typeface="Fondamento"/>
                <a:ea typeface="Fondamento"/>
                <a:cs typeface="Fondamento"/>
                <a:sym typeface="Fondamento"/>
              </a:rPr>
              <a:t>Colosseum~</a:t>
            </a:r>
            <a:r>
              <a:rPr lang="en" sz="3600">
                <a:latin typeface="Fondamento"/>
                <a:ea typeface="Fondamento"/>
                <a:cs typeface="Fondamento"/>
                <a:sym typeface="Fondamento"/>
              </a:rPr>
              <a:t> </a:t>
            </a:r>
          </a:p>
        </p:txBody>
      </p:sp>
      <p:sp>
        <p:nvSpPr>
          <p:cNvPr id="74" name="Shape 74"/>
          <p:cNvSpPr/>
          <p:nvPr/>
        </p:nvSpPr>
        <p:spPr>
          <a:xfrm rot="10800000">
            <a:off x="0" y="2283300"/>
            <a:ext cx="3699300" cy="2860200"/>
          </a:xfrm>
          <a:prstGeom prst="teardrop">
            <a:avLst>
              <a:gd fmla="val 10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466125"/>
            <a:ext cx="8520600" cy="273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Quicksand"/>
            </a:pPr>
            <a:r>
              <a:rPr lang="en" sz="20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The Colosseum was built in 70A.D. </a:t>
            </a:r>
          </a:p>
          <a:p>
            <a:pPr indent="-3556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Quicksand"/>
            </a:pPr>
            <a:r>
              <a:rPr lang="en" sz="20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site of celebrations, sporting events, and bloodshed</a:t>
            </a:r>
          </a:p>
          <a:p>
            <a:pPr indent="-3556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Quicksand"/>
            </a:pPr>
            <a:r>
              <a:rPr lang="en" sz="20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host to about 3.9 million visitors each year</a:t>
            </a:r>
          </a:p>
          <a:p>
            <a:pPr indent="-3556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Quicksand"/>
            </a:pPr>
            <a:r>
              <a:rPr lang="en" sz="20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in its active prime for about four centuries</a:t>
            </a:r>
          </a:p>
          <a:p>
            <a:pPr indent="-3556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Quicksand"/>
            </a:pPr>
            <a:r>
              <a:rPr lang="en" sz="20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It took about a decade to construct and lasted centuries to this day </a:t>
            </a:r>
          </a:p>
          <a:p>
            <a:pPr indent="-3556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Quicksand"/>
            </a:pPr>
            <a:r>
              <a:rPr lang="en" sz="20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One of the most popular attractions to date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168600" y="526925"/>
            <a:ext cx="8806800" cy="281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the column was an architectural invention which allowed for the support of ceilings without the use of solid walls</a:t>
            </a:r>
          </a:p>
          <a:p>
            <a:pPr indent="-3556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it increased the space which could be spanned by a ceiling, allowed the entrance of light and offered an alternative aesthetic to building exteriors</a:t>
            </a:r>
          </a:p>
          <a:p>
            <a:pPr indent="-355600" lvl="0" marL="457200">
              <a:spcBef>
                <a:spcPts val="0"/>
              </a:spcBef>
              <a:buClr>
                <a:srgbClr val="FFFFFF"/>
              </a:buClr>
              <a:buSzPct val="100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columns could also be incorporated within walls or be freestanding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2520900" y="3650650"/>
            <a:ext cx="41022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5000">
                <a:solidFill>
                  <a:srgbClr val="F3F3F3"/>
                </a:solidFill>
                <a:latin typeface="Fondamento"/>
                <a:ea typeface="Fondamento"/>
                <a:cs typeface="Fondamento"/>
                <a:sym typeface="Fondamento"/>
              </a:rPr>
              <a:t>Columns~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211325" y="314075"/>
            <a:ext cx="2598900" cy="90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" sz="4800">
                <a:latin typeface="Fondamento"/>
                <a:ea typeface="Fondamento"/>
                <a:cs typeface="Fondamento"/>
                <a:sym typeface="Fondamento"/>
              </a:rPr>
              <a:t>Pictures:</a:t>
            </a:r>
          </a:p>
        </p:txBody>
      </p:sp>
      <p:pic>
        <p:nvPicPr>
          <p:cNvPr descr="colosseum-422942_960_720.jpg"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2825" y="175599"/>
            <a:ext cx="3801175" cy="25341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lumns_in_the_inner_court_of_the_Bel_Temple_Palmyra_Syria.JPG"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2799" y="314075"/>
            <a:ext cx="2310023" cy="308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jpg" id="89" name="Shape 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2824" y="2709724"/>
            <a:ext cx="3801174" cy="17020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zzuoli-Amphitheatre.jpg" id="90" name="Shape 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141600"/>
            <a:ext cx="3032800" cy="227737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/>
          <p:nvPr/>
        </p:nvSpPr>
        <p:spPr>
          <a:xfrm>
            <a:off x="211325" y="3828425"/>
            <a:ext cx="3464400" cy="9018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 txBox="1"/>
          <p:nvPr/>
        </p:nvSpPr>
        <p:spPr>
          <a:xfrm>
            <a:off x="3374625" y="3977525"/>
            <a:ext cx="17940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The End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