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Lst>
  <p:sldSz cy="5143500" cx="9144000"/>
  <p:notesSz cx="6858000" cy="9144000"/>
  <p:embeddedFontLst>
    <p:embeddedFont>
      <p:font typeface="Proxima Nova"/>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font" Target="fonts/ProximaNova-bold.fntdata"/><Relationship Id="rId10" Type="http://schemas.openxmlformats.org/officeDocument/2006/relationships/font" Target="fonts/ProximaNova-regular.fntdata"/><Relationship Id="rId13" Type="http://schemas.openxmlformats.org/officeDocument/2006/relationships/font" Target="fonts/ProximaNova-boldItalic.fntdata"/><Relationship Id="rId12" Type="http://schemas.openxmlformats.org/officeDocument/2006/relationships/font" Target="fonts/ProximaNova-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1" name="Shape 11"/>
          <p:cNvSpPr txBox="1"/>
          <p:nvPr>
            <p:ph type="ctrTitle"/>
          </p:nvPr>
        </p:nvSpPr>
        <p:spPr>
          <a:xfrm>
            <a:off x="510450" y="1257300"/>
            <a:ext cx="8123100" cy="1588500"/>
          </a:xfrm>
          <a:prstGeom prst="rect">
            <a:avLst/>
          </a:prstGeom>
        </p:spPr>
        <p:txBody>
          <a:bodyPr anchorCtr="0" anchor="b"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12" name="Shape 12"/>
          <p:cNvSpPr txBox="1"/>
          <p:nvPr>
            <p:ph idx="1" type="subTitle"/>
          </p:nvPr>
        </p:nvSpPr>
        <p:spPr>
          <a:xfrm>
            <a:off x="510450" y="3182312"/>
            <a:ext cx="8123100" cy="6300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400">
                <a:solidFill>
                  <a:schemeClr val="lt1"/>
                </a:solidFill>
              </a:defRPr>
            </a:lvl1pPr>
            <a:lvl2pPr lvl="1">
              <a:lnSpc>
                <a:spcPct val="100000"/>
              </a:lnSpc>
              <a:spcBef>
                <a:spcPts val="0"/>
              </a:spcBef>
              <a:spcAft>
                <a:spcPts val="0"/>
              </a:spcAft>
              <a:buClr>
                <a:schemeClr val="lt1"/>
              </a:buClr>
              <a:buSzPct val="100000"/>
              <a:buNone/>
              <a:defRPr sz="2400">
                <a:solidFill>
                  <a:schemeClr val="lt1"/>
                </a:solidFill>
              </a:defRPr>
            </a:lvl2pPr>
            <a:lvl3pPr lvl="2">
              <a:lnSpc>
                <a:spcPct val="100000"/>
              </a:lnSpc>
              <a:spcBef>
                <a:spcPts val="0"/>
              </a:spcBef>
              <a:spcAft>
                <a:spcPts val="0"/>
              </a:spcAft>
              <a:buClr>
                <a:schemeClr val="lt1"/>
              </a:buClr>
              <a:buSzPct val="100000"/>
              <a:buNone/>
              <a:defRPr sz="2400">
                <a:solidFill>
                  <a:schemeClr val="lt1"/>
                </a:solidFill>
              </a:defRPr>
            </a:lvl3pPr>
            <a:lvl4pPr lvl="3">
              <a:lnSpc>
                <a:spcPct val="100000"/>
              </a:lnSpc>
              <a:spcBef>
                <a:spcPts val="0"/>
              </a:spcBef>
              <a:spcAft>
                <a:spcPts val="0"/>
              </a:spcAft>
              <a:buClr>
                <a:schemeClr val="lt1"/>
              </a:buClr>
              <a:buSzPct val="100000"/>
              <a:buNone/>
              <a:defRPr sz="2400">
                <a:solidFill>
                  <a:schemeClr val="lt1"/>
                </a:solidFill>
              </a:defRPr>
            </a:lvl4pPr>
            <a:lvl5pPr lvl="4">
              <a:lnSpc>
                <a:spcPct val="100000"/>
              </a:lnSpc>
              <a:spcBef>
                <a:spcPts val="0"/>
              </a:spcBef>
              <a:spcAft>
                <a:spcPts val="0"/>
              </a:spcAft>
              <a:buClr>
                <a:schemeClr val="lt1"/>
              </a:buClr>
              <a:buSzPct val="100000"/>
              <a:buNone/>
              <a:defRPr sz="2400">
                <a:solidFill>
                  <a:schemeClr val="lt1"/>
                </a:solidFill>
              </a:defRPr>
            </a:lvl5pPr>
            <a:lvl6pPr lvl="5">
              <a:lnSpc>
                <a:spcPct val="100000"/>
              </a:lnSpc>
              <a:spcBef>
                <a:spcPts val="0"/>
              </a:spcBef>
              <a:spcAft>
                <a:spcPts val="0"/>
              </a:spcAft>
              <a:buClr>
                <a:schemeClr val="lt1"/>
              </a:buClr>
              <a:buSzPct val="100000"/>
              <a:buNone/>
              <a:defRPr sz="2400">
                <a:solidFill>
                  <a:schemeClr val="lt1"/>
                </a:solidFill>
              </a:defRPr>
            </a:lvl6pPr>
            <a:lvl7pPr lvl="6">
              <a:lnSpc>
                <a:spcPct val="100000"/>
              </a:lnSpc>
              <a:spcBef>
                <a:spcPts val="0"/>
              </a:spcBef>
              <a:spcAft>
                <a:spcPts val="0"/>
              </a:spcAft>
              <a:buClr>
                <a:schemeClr val="lt1"/>
              </a:buClr>
              <a:buSzPct val="100000"/>
              <a:buNone/>
              <a:defRPr sz="2400">
                <a:solidFill>
                  <a:schemeClr val="lt1"/>
                </a:solidFill>
              </a:defRPr>
            </a:lvl7pPr>
            <a:lvl8pPr lvl="7">
              <a:lnSpc>
                <a:spcPct val="100000"/>
              </a:lnSpc>
              <a:spcBef>
                <a:spcPts val="0"/>
              </a:spcBef>
              <a:spcAft>
                <a:spcPts val="0"/>
              </a:spcAft>
              <a:buClr>
                <a:schemeClr val="lt1"/>
              </a:buClr>
              <a:buSzPct val="100000"/>
              <a:buNone/>
              <a:defRPr sz="2400">
                <a:solidFill>
                  <a:schemeClr val="lt1"/>
                </a:solidFill>
              </a:defRPr>
            </a:lvl8pPr>
            <a:lvl9pPr lvl="8">
              <a:lnSpc>
                <a:spcPct val="100000"/>
              </a:lnSpc>
              <a:spcBef>
                <a:spcPts val="0"/>
              </a:spcBef>
              <a:spcAft>
                <a:spcPts val="0"/>
              </a:spcAft>
              <a:buClr>
                <a:schemeClr val="lt1"/>
              </a:buClr>
              <a:buSzPct val="100000"/>
              <a:buNone/>
              <a:defRPr sz="2400">
                <a:solidFill>
                  <a:schemeClr val="lt1"/>
                </a:solidFill>
              </a:defRPr>
            </a:lvl9pPr>
          </a:lstStyle>
          <a:p/>
        </p:txBody>
      </p:sp>
      <p:sp>
        <p:nvSpPr>
          <p:cNvPr id="13" name="Shape 1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0" name="Shape 50"/>
          <p:cNvSpPr txBox="1"/>
          <p:nvPr>
            <p:ph type="title"/>
          </p:nvPr>
        </p:nvSpPr>
        <p:spPr>
          <a:xfrm>
            <a:off x="311700" y="991475"/>
            <a:ext cx="8520600" cy="1917900"/>
          </a:xfrm>
          <a:prstGeom prst="rect">
            <a:avLst/>
          </a:prstGeom>
        </p:spPr>
        <p:txBody>
          <a:bodyPr anchorCtr="0" anchor="ctr"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071300"/>
            <a:ext cx="8520600" cy="901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6" name="Shape 16"/>
          <p:cNvSpPr txBox="1"/>
          <p:nvPr>
            <p:ph type="title"/>
          </p:nvPr>
        </p:nvSpPr>
        <p:spPr>
          <a:xfrm>
            <a:off x="510450" y="2057400"/>
            <a:ext cx="8123100" cy="778800"/>
          </a:xfrm>
          <a:prstGeom prst="rect">
            <a:avLst/>
          </a:prstGeom>
        </p:spPr>
        <p:txBody>
          <a:bodyPr anchorCtr="0" anchor="b" bIns="91425" lIns="91425" rIns="91425" tIns="91425"/>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p:txBody>
      </p:sp>
      <p:sp>
        <p:nvSpPr>
          <p:cNvPr id="17" name="Shape 1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7975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7" name="Shape 3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2"/>
            </a:solidFill>
            <a:prstDash val="solid"/>
            <a:round/>
            <a:headEnd len="med" w="med" type="none"/>
            <a:tailEnd len="med" w="med" type="none"/>
          </a:ln>
        </p:spPr>
      </p:cxnSp>
      <p:sp>
        <p:nvSpPr>
          <p:cNvPr id="41" name="Shape 41"/>
          <p:cNvSpPr txBox="1"/>
          <p:nvPr>
            <p:ph type="title"/>
          </p:nvPr>
        </p:nvSpPr>
        <p:spPr>
          <a:xfrm>
            <a:off x="265500" y="1205825"/>
            <a:ext cx="4045200" cy="15096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4" name="Shape 4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4236825"/>
            <a:ext cx="5998800" cy="598800"/>
          </a:xfrm>
          <a:prstGeom prst="rect">
            <a:avLst/>
          </a:prstGeom>
        </p:spPr>
        <p:txBody>
          <a:bodyPr anchorCtr="0" anchor="ctr" bIns="91425" lIns="91425" rIns="91425" tIns="91425"/>
          <a:lstStyle>
            <a:lvl1pPr lvl="0">
              <a:lnSpc>
                <a:spcPct val="100000"/>
              </a:lnSpc>
              <a:spcBef>
                <a:spcPts val="0"/>
              </a:spcBef>
              <a:spcAft>
                <a:spcPts val="0"/>
              </a:spcAft>
              <a:buSzPct val="100000"/>
              <a:buNone/>
              <a:defRPr sz="2100"/>
            </a:lvl1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lvl="1">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lvl="2">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lvl="3">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lvl="4">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lvl="5">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lvl="6">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lvl="7">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lvl="8">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www.usu.edu/markdamen/ClasDram/chapters/151romtrag.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novaonline.nvcc.edu/eli/spd130et/roman.htm "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theatrehistory.com/ancient/bates033.html "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www.theatrehistory.com/ancient/seneca002.html#" TargetMode="External"/><Relationship Id="rId4" Type="http://schemas.openxmlformats.org/officeDocument/2006/relationships/hyperlink" Target="http://www.theatrehistory.com/ancient/seneca002.html#" TargetMode="External"/><Relationship Id="rId5" Type="http://schemas.openxmlformats.org/officeDocument/2006/relationships/hyperlink" Target="http://www.theatrehistory.com/ancient/seneca002.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510450" y="1257300"/>
            <a:ext cx="8123100" cy="1588500"/>
          </a:xfrm>
          <a:prstGeom prst="rect">
            <a:avLst/>
          </a:prstGeom>
        </p:spPr>
        <p:txBody>
          <a:bodyPr anchorCtr="0" anchor="b" bIns="91425" lIns="91425" rIns="91425" tIns="91425">
            <a:noAutofit/>
          </a:bodyPr>
          <a:lstStyle/>
          <a:p>
            <a:pPr lvl="0">
              <a:spcBef>
                <a:spcPts val="0"/>
              </a:spcBef>
              <a:buNone/>
            </a:pPr>
            <a:r>
              <a:rPr lang="en"/>
              <a:t>Roman Tragedy </a:t>
            </a:r>
          </a:p>
        </p:txBody>
      </p:sp>
      <p:sp>
        <p:nvSpPr>
          <p:cNvPr id="60" name="Shape 60"/>
          <p:cNvSpPr txBox="1"/>
          <p:nvPr>
            <p:ph idx="1" type="subTitle"/>
          </p:nvPr>
        </p:nvSpPr>
        <p:spPr>
          <a:xfrm>
            <a:off x="510450" y="3182312"/>
            <a:ext cx="8123100" cy="630000"/>
          </a:xfrm>
          <a:prstGeom prst="rect">
            <a:avLst/>
          </a:prstGeom>
        </p:spPr>
        <p:txBody>
          <a:bodyPr anchorCtr="0" anchor="t" bIns="91425" lIns="91425" rIns="91425" tIns="91425">
            <a:noAutofit/>
          </a:bodyPr>
          <a:lstStyle/>
          <a:p>
            <a:pPr lvl="0">
              <a:spcBef>
                <a:spcPts val="0"/>
              </a:spcBef>
              <a:buNone/>
            </a:pPr>
            <a:r>
              <a:rPr lang="en"/>
              <a:t>Savannah,Min and Jimmy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140225"/>
            <a:ext cx="8520600" cy="623400"/>
          </a:xfrm>
          <a:prstGeom prst="rect">
            <a:avLst/>
          </a:prstGeom>
          <a:solidFill>
            <a:schemeClr val="dk1"/>
          </a:solidFill>
        </p:spPr>
        <p:txBody>
          <a:bodyPr anchorCtr="0" anchor="t" bIns="91425" lIns="91425" rIns="91425" tIns="91425">
            <a:noAutofit/>
          </a:bodyPr>
          <a:lstStyle/>
          <a:p>
            <a:pPr lvl="0">
              <a:spcBef>
                <a:spcPts val="0"/>
              </a:spcBef>
              <a:buNone/>
            </a:pPr>
            <a:r>
              <a:rPr lang="en">
                <a:solidFill>
                  <a:srgbClr val="FFFFFF"/>
                </a:solidFill>
              </a:rPr>
              <a:t>Facts p1 Min  </a:t>
            </a:r>
          </a:p>
        </p:txBody>
      </p:sp>
      <p:sp>
        <p:nvSpPr>
          <p:cNvPr id="66" name="Shape 66"/>
          <p:cNvSpPr txBox="1"/>
          <p:nvPr>
            <p:ph idx="1" type="body"/>
          </p:nvPr>
        </p:nvSpPr>
        <p:spPr>
          <a:xfrm>
            <a:off x="311700" y="771475"/>
            <a:ext cx="8520600" cy="4261500"/>
          </a:xfrm>
          <a:prstGeom prst="rect">
            <a:avLst/>
          </a:prstGeom>
        </p:spPr>
        <p:txBody>
          <a:bodyPr anchorCtr="0" anchor="t" bIns="91425" lIns="91425" rIns="91425" tIns="91425">
            <a:noAutofit/>
          </a:bodyPr>
          <a:lstStyle/>
          <a:p>
            <a:pPr indent="-317500" lvl="0" marL="457200" rtl="0">
              <a:spcBef>
                <a:spcPts val="0"/>
              </a:spcBef>
              <a:buSzPct val="100000"/>
            </a:pPr>
            <a:r>
              <a:rPr lang="en" sz="1400"/>
              <a:t>Tragedy entered Rome almost the same time as comedy did in 240 BCE.</a:t>
            </a:r>
          </a:p>
          <a:p>
            <a:pPr indent="-317500" lvl="0" marL="457200" rtl="0">
              <a:spcBef>
                <a:spcPts val="0"/>
              </a:spcBef>
              <a:spcAft>
                <a:spcPts val="0"/>
              </a:spcAft>
              <a:buSzPct val="100000"/>
            </a:pPr>
            <a:r>
              <a:rPr lang="en" sz="1400"/>
              <a:t>So</a:t>
            </a:r>
            <a:r>
              <a:rPr lang="en" sz="1400"/>
              <a:t>me of the most famous and respected names of ancient drama were Naevius, Ennius, Pacuvius, Accius and some of their works were just shreds of texts </a:t>
            </a:r>
          </a:p>
          <a:p>
            <a:pPr indent="-317500" lvl="0" marL="457200" rtl="0">
              <a:spcBef>
                <a:spcPts val="0"/>
              </a:spcBef>
              <a:spcAft>
                <a:spcPts val="0"/>
              </a:spcAft>
              <a:buSzPct val="100000"/>
            </a:pPr>
            <a:r>
              <a:rPr lang="en" sz="1400"/>
              <a:t>Quintus Ennius is well known for his tragedies, but wasn’t well respected for his comedies</a:t>
            </a:r>
          </a:p>
          <a:p>
            <a:pPr indent="-317500" lvl="0" marL="457200" rtl="0">
              <a:spcBef>
                <a:spcPts val="0"/>
              </a:spcBef>
              <a:spcAft>
                <a:spcPts val="0"/>
              </a:spcAft>
              <a:buSzPct val="100000"/>
            </a:pPr>
            <a:r>
              <a:rPr lang="en" sz="1400"/>
              <a:t>Marcus Pacuvius, nephew of Ennius, was considered to have better stories of tragedies than Ennius according to the later Romans.</a:t>
            </a:r>
          </a:p>
          <a:p>
            <a:pPr indent="-317500" lvl="0" marL="457200" rtl="0">
              <a:spcBef>
                <a:spcPts val="0"/>
              </a:spcBef>
              <a:spcAft>
                <a:spcPts val="0"/>
              </a:spcAft>
              <a:buSzPct val="100000"/>
            </a:pPr>
            <a:r>
              <a:rPr lang="en" sz="1400"/>
              <a:t>Seneca was an author whose tragedy plays were the only ones that survived. (He lived around the days of early Empire.)</a:t>
            </a:r>
          </a:p>
          <a:p>
            <a:pPr indent="-317500" lvl="0" marL="457200" rtl="0">
              <a:spcBef>
                <a:spcPts val="0"/>
              </a:spcBef>
              <a:spcAft>
                <a:spcPts val="0"/>
              </a:spcAft>
              <a:buSzPct val="100000"/>
            </a:pPr>
            <a:r>
              <a:rPr lang="en" sz="1400"/>
              <a:t>-</a:t>
            </a:r>
            <a:r>
              <a:rPr i="1" lang="en" sz="1400"/>
              <a:t>popular entertainment </a:t>
            </a:r>
            <a:r>
              <a:rPr lang="en" sz="1400"/>
              <a:t>replaced the old Roman literary drama → drama didn’t ‘die’ but just ignored/lost popularity</a:t>
            </a:r>
          </a:p>
          <a:p>
            <a:pPr lvl="0" rtl="0">
              <a:spcBef>
                <a:spcPts val="0"/>
              </a:spcBef>
              <a:spcAft>
                <a:spcPts val="0"/>
              </a:spcAft>
              <a:buNone/>
            </a:pPr>
            <a:r>
              <a:t/>
            </a:r>
            <a:endParaRPr sz="1400"/>
          </a:p>
          <a:p>
            <a:pPr lvl="0" rtl="0">
              <a:spcBef>
                <a:spcPts val="0"/>
              </a:spcBef>
              <a:spcAft>
                <a:spcPts val="0"/>
              </a:spcAft>
              <a:buNone/>
            </a:pPr>
            <a:r>
              <a:rPr lang="en" u="sng">
                <a:solidFill>
                  <a:schemeClr val="hlink"/>
                </a:solidFill>
                <a:hlinkClick r:id="rId3"/>
              </a:rPr>
              <a:t>https://www.usu.edu/markdamen/ClasDram/chapters/151romtrag.htm</a:t>
            </a:r>
          </a:p>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64025"/>
            <a:ext cx="8520600" cy="623400"/>
          </a:xfrm>
          <a:prstGeom prst="rect">
            <a:avLst/>
          </a:prstGeom>
          <a:solidFill>
            <a:schemeClr val="dk1"/>
          </a:solidFill>
        </p:spPr>
        <p:txBody>
          <a:bodyPr anchorCtr="0" anchor="t" bIns="91425" lIns="91425" rIns="91425" tIns="91425">
            <a:noAutofit/>
          </a:bodyPr>
          <a:lstStyle/>
          <a:p>
            <a:pPr lvl="0">
              <a:spcBef>
                <a:spcPts val="0"/>
              </a:spcBef>
              <a:buNone/>
            </a:pPr>
            <a:r>
              <a:rPr lang="en">
                <a:solidFill>
                  <a:srgbClr val="FFFFFF"/>
                </a:solidFill>
              </a:rPr>
              <a:t>Facts p2 Jimmy</a:t>
            </a:r>
          </a:p>
        </p:txBody>
      </p:sp>
      <p:sp>
        <p:nvSpPr>
          <p:cNvPr id="72" name="Shape 72"/>
          <p:cNvSpPr txBox="1"/>
          <p:nvPr>
            <p:ph idx="1" type="body"/>
          </p:nvPr>
        </p:nvSpPr>
        <p:spPr>
          <a:xfrm>
            <a:off x="311700" y="939750"/>
            <a:ext cx="8520600" cy="3526500"/>
          </a:xfrm>
          <a:prstGeom prst="rect">
            <a:avLst/>
          </a:prstGeom>
        </p:spPr>
        <p:txBody>
          <a:bodyPr anchorCtr="0" anchor="t" bIns="91425" lIns="91425" rIns="91425" tIns="91425">
            <a:noAutofit/>
          </a:bodyPr>
          <a:lstStyle/>
          <a:p>
            <a:pPr indent="-317500" lvl="0" marL="457200" rtl="0">
              <a:spcBef>
                <a:spcPts val="0"/>
              </a:spcBef>
              <a:spcAft>
                <a:spcPts val="0"/>
              </a:spcAft>
              <a:buSzPct val="100000"/>
            </a:pPr>
            <a:r>
              <a:rPr lang="en" sz="1400"/>
              <a:t>Compared to ancient Greek theater, Roman plays were less philosophical and less religious.</a:t>
            </a:r>
          </a:p>
          <a:p>
            <a:pPr indent="-317500" lvl="0" marL="457200" rtl="0">
              <a:spcBef>
                <a:spcPts val="0"/>
              </a:spcBef>
              <a:spcAft>
                <a:spcPts val="0"/>
              </a:spcAft>
              <a:buSzPct val="100000"/>
            </a:pPr>
            <a:r>
              <a:rPr b="1" lang="en" sz="1400"/>
              <a:t>Pantomimes</a:t>
            </a:r>
            <a:r>
              <a:rPr lang="en" sz="1400"/>
              <a:t> were solo dances to music (usually to lutes, pipes and/or cymbals) along with a chorus. Actors wore masks and performed plays based on mythology or story-telling. Often Roman plays were serious, but there were comedies. </a:t>
            </a:r>
          </a:p>
          <a:p>
            <a:pPr indent="-317500" lvl="0" marL="457200" rtl="0">
              <a:spcBef>
                <a:spcPts val="0"/>
              </a:spcBef>
              <a:spcAft>
                <a:spcPts val="0"/>
              </a:spcAft>
              <a:buSzPct val="100000"/>
            </a:pPr>
            <a:r>
              <a:rPr lang="en" sz="1400"/>
              <a:t>A </a:t>
            </a:r>
            <a:r>
              <a:rPr b="1" lang="en" sz="1400"/>
              <a:t>mime </a:t>
            </a:r>
            <a:r>
              <a:rPr lang="en" sz="1400"/>
              <a:t>however, was different. Mime plays became popular after the 2nd century A.D. </a:t>
            </a:r>
          </a:p>
          <a:p>
            <a:pPr indent="-317500" lvl="0" marL="457200" rtl="0">
              <a:spcBef>
                <a:spcPts val="0"/>
              </a:spcBef>
              <a:spcAft>
                <a:spcPts val="0"/>
              </a:spcAft>
              <a:buSzPct val="100000"/>
            </a:pPr>
            <a:r>
              <a:rPr lang="en" sz="1400"/>
              <a:t>  Actors did not wear masks and Roman theater, allowed women to perform on stage. </a:t>
            </a:r>
          </a:p>
          <a:p>
            <a:pPr indent="-317500" lvl="0" marL="457200" rtl="0">
              <a:spcBef>
                <a:spcPts val="0"/>
              </a:spcBef>
              <a:spcAft>
                <a:spcPts val="0"/>
              </a:spcAft>
              <a:buSzPct val="100000"/>
            </a:pPr>
            <a:r>
              <a:rPr lang="en" sz="1400"/>
              <a:t>Violence and sex were depicted literally because Heliogabalus, who ruled from 218-222 A.D., ordered realistic sex. </a:t>
            </a:r>
          </a:p>
          <a:p>
            <a:pPr indent="-317500" lvl="0" marL="457200" rtl="0">
              <a:spcBef>
                <a:spcPts val="0"/>
              </a:spcBef>
              <a:spcAft>
                <a:spcPts val="0"/>
              </a:spcAft>
              <a:buSzPct val="100000"/>
            </a:pPr>
            <a:r>
              <a:rPr lang="en" sz="1400"/>
              <a:t>Roman plays also would ridicule Christianity. As a result, the church did not like Mime plays. </a:t>
            </a:r>
          </a:p>
          <a:p>
            <a:pPr indent="-317500" lvl="0" marL="457200" rtl="0">
              <a:spcBef>
                <a:spcPts val="0"/>
              </a:spcBef>
              <a:spcAft>
                <a:spcPts val="0"/>
              </a:spcAft>
              <a:buSzPct val="100000"/>
            </a:pPr>
            <a:r>
              <a:rPr lang="en" sz="1400"/>
              <a:t>Comedy was the most popular genre of plays.</a:t>
            </a:r>
          </a:p>
          <a:p>
            <a:pPr lvl="0" rtl="0">
              <a:spcBef>
                <a:spcPts val="0"/>
              </a:spcBef>
              <a:spcAft>
                <a:spcPts val="0"/>
              </a:spcAft>
              <a:buNone/>
            </a:pPr>
            <a:r>
              <a:t/>
            </a:r>
            <a:endParaRPr sz="1700"/>
          </a:p>
          <a:p>
            <a:pPr lvl="0">
              <a:spcBef>
                <a:spcPts val="0"/>
              </a:spcBef>
              <a:spcAft>
                <a:spcPts val="0"/>
              </a:spcAft>
              <a:buNone/>
            </a:pPr>
            <a:r>
              <a:rPr lang="en" sz="1700" u="sng">
                <a:solidFill>
                  <a:schemeClr val="hlink"/>
                </a:solidFill>
                <a:hlinkClick r:id="rId3"/>
              </a:rPr>
              <a:t>https://novaonline.nvcc.edu/eli/spd130et/roman.htm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64025"/>
            <a:ext cx="8520600" cy="623400"/>
          </a:xfrm>
          <a:prstGeom prst="rect">
            <a:avLst/>
          </a:prstGeom>
          <a:solidFill>
            <a:schemeClr val="dk1"/>
          </a:solidFill>
        </p:spPr>
        <p:txBody>
          <a:bodyPr anchorCtr="0" anchor="t" bIns="91425" lIns="91425" rIns="91425" tIns="91425">
            <a:noAutofit/>
          </a:bodyPr>
          <a:lstStyle/>
          <a:p>
            <a:pPr lvl="0">
              <a:spcBef>
                <a:spcPts val="0"/>
              </a:spcBef>
              <a:buNone/>
            </a:pPr>
            <a:r>
              <a:rPr lang="en">
                <a:solidFill>
                  <a:srgbClr val="FFFFFF"/>
                </a:solidFill>
              </a:rPr>
              <a:t>Facts p3 Savannah </a:t>
            </a:r>
          </a:p>
        </p:txBody>
      </p:sp>
      <p:sp>
        <p:nvSpPr>
          <p:cNvPr id="78" name="Shape 78"/>
          <p:cNvSpPr txBox="1"/>
          <p:nvPr>
            <p:ph idx="1" type="body"/>
          </p:nvPr>
        </p:nvSpPr>
        <p:spPr>
          <a:xfrm>
            <a:off x="311700" y="790425"/>
            <a:ext cx="8520600" cy="4353000"/>
          </a:xfrm>
          <a:prstGeom prst="rect">
            <a:avLst/>
          </a:prstGeom>
        </p:spPr>
        <p:txBody>
          <a:bodyPr anchorCtr="0" anchor="t" bIns="91425" lIns="91425" rIns="91425" tIns="91425">
            <a:noAutofit/>
          </a:bodyPr>
          <a:lstStyle/>
          <a:p>
            <a:pPr indent="-317500" lvl="0" marL="457200" rtl="0">
              <a:spcBef>
                <a:spcPts val="0"/>
              </a:spcBef>
              <a:spcAft>
                <a:spcPts val="0"/>
              </a:spcAft>
              <a:buSzPct val="100000"/>
            </a:pPr>
            <a:r>
              <a:rPr lang="en" sz="1400">
                <a:highlight>
                  <a:srgbClr val="FFFFFF"/>
                </a:highlight>
              </a:rPr>
              <a:t>While the works of Horace and Virgil, of Ovid and Lucretius, still hold their own with the great Hellenic masters, Roman tragedy is practically extinct.</a:t>
            </a:r>
          </a:p>
          <a:p>
            <a:pPr indent="-317500" lvl="0" marL="457200" rtl="0">
              <a:spcBef>
                <a:spcPts val="0"/>
              </a:spcBef>
              <a:spcAft>
                <a:spcPts val="0"/>
              </a:spcAft>
              <a:buSzPct val="100000"/>
            </a:pPr>
            <a:r>
              <a:rPr lang="en" sz="1400"/>
              <a:t>Among the numerous imitators of the Greeks during the later republican era Marcus Pacuvius and Lucius Accius are worthy of special mention. Pacuvius, a native of Brundisium, removed to Rome in early youth and earned his livelihood by painting, turning his attention to tragedy when well advanced in years. </a:t>
            </a:r>
          </a:p>
          <a:p>
            <a:pPr indent="-317500" lvl="0" marL="457200" rtl="0">
              <a:spcBef>
                <a:spcPts val="0"/>
              </a:spcBef>
              <a:spcAft>
                <a:spcPts val="0"/>
              </a:spcAft>
              <a:buSzPct val="100000"/>
            </a:pPr>
            <a:r>
              <a:rPr lang="en" sz="1400"/>
              <a:t>At the opening of the Augustan age the condition and prospects of dramatic literature were simply lamentable. </a:t>
            </a:r>
          </a:p>
          <a:p>
            <a:pPr indent="-317500" lvl="0" marL="457200" rtl="0">
              <a:spcBef>
                <a:spcPts val="0"/>
              </a:spcBef>
              <a:spcAft>
                <a:spcPts val="0"/>
              </a:spcAft>
              <a:buSzPct val="100000"/>
            </a:pPr>
            <a:r>
              <a:rPr lang="en" sz="1400"/>
              <a:t>Both in tragedy and comedy all that possessed and trace of Roman nationality had become extinct.</a:t>
            </a:r>
          </a:p>
          <a:p>
            <a:pPr indent="-317500" lvl="0" marL="457200" rtl="0">
              <a:spcBef>
                <a:spcPts val="0"/>
              </a:spcBef>
              <a:spcAft>
                <a:spcPts val="0"/>
              </a:spcAft>
              <a:buSzPct val="100000"/>
            </a:pPr>
            <a:r>
              <a:rPr lang="en" sz="1400"/>
              <a:t>New pieces were no longer performed, but that they were expected is shown by the reproduction of old comedies under new titles and with other names for the dramatis personæ; for, as the managers said, it was better to see a good old play than a poor new one. </a:t>
            </a:r>
          </a:p>
          <a:p>
            <a:pPr indent="-317500" lvl="0" marL="457200" rtl="0">
              <a:spcBef>
                <a:spcPts val="0"/>
              </a:spcBef>
              <a:spcAft>
                <a:spcPts val="0"/>
              </a:spcAft>
              <a:buSzPct val="100000"/>
            </a:pPr>
            <a:r>
              <a:rPr lang="en" sz="1400"/>
              <a:t>Only a spurious drama, not intended for the stage, was introduced into Rome from the eastern capital, and this had so many readers and imitators that the writing of tragedy was regarded as one of the diseases of youth.</a:t>
            </a:r>
          </a:p>
          <a:p>
            <a:pPr lvl="0" rtl="0">
              <a:spcBef>
                <a:spcPts val="0"/>
              </a:spcBef>
              <a:spcAft>
                <a:spcPts val="0"/>
              </a:spcAft>
              <a:buNone/>
            </a:pPr>
            <a:r>
              <a:rPr lang="en" sz="1400" u="sng">
                <a:solidFill>
                  <a:schemeClr val="hlink"/>
                </a:solidFill>
                <a:hlinkClick r:id="rId3"/>
              </a:rPr>
              <a:t>http://www.theatrehistory.com/ancient/bates033.html </a:t>
            </a:r>
          </a:p>
          <a:p>
            <a:pPr lvl="0">
              <a:spcBef>
                <a:spcPts val="0"/>
              </a:spcBef>
              <a:buNone/>
            </a:pPr>
            <a:r>
              <a:t/>
            </a:r>
            <a:endParaRPr sz="1400">
              <a:highlight>
                <a:srgbClr val="FFFFFF"/>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140225"/>
            <a:ext cx="8520600" cy="623400"/>
          </a:xfrm>
          <a:prstGeom prst="rect">
            <a:avLst/>
          </a:prstGeom>
          <a:solidFill>
            <a:schemeClr val="dk1"/>
          </a:solidFill>
        </p:spPr>
        <p:txBody>
          <a:bodyPr anchorCtr="0" anchor="t" bIns="91425" lIns="91425" rIns="91425" tIns="91425">
            <a:noAutofit/>
          </a:bodyPr>
          <a:lstStyle/>
          <a:p>
            <a:pPr lvl="0">
              <a:spcBef>
                <a:spcPts val="0"/>
              </a:spcBef>
              <a:buNone/>
            </a:pPr>
            <a:r>
              <a:rPr lang="en">
                <a:solidFill>
                  <a:srgbClr val="FFFFFF"/>
                </a:solidFill>
              </a:rPr>
              <a:t>Facts p4 Savannah and Min  </a:t>
            </a:r>
          </a:p>
        </p:txBody>
      </p:sp>
      <p:sp>
        <p:nvSpPr>
          <p:cNvPr id="84" name="Shape 84"/>
          <p:cNvSpPr txBox="1"/>
          <p:nvPr>
            <p:ph idx="1" type="body"/>
          </p:nvPr>
        </p:nvSpPr>
        <p:spPr>
          <a:xfrm>
            <a:off x="311700" y="892125"/>
            <a:ext cx="8520600" cy="4097400"/>
          </a:xfrm>
          <a:prstGeom prst="rect">
            <a:avLst/>
          </a:prstGeom>
        </p:spPr>
        <p:txBody>
          <a:bodyPr anchorCtr="0" anchor="t" bIns="91425" lIns="91425" rIns="91425" tIns="91425">
            <a:noAutofit/>
          </a:bodyPr>
          <a:lstStyle/>
          <a:p>
            <a:pPr indent="-317500" lvl="0" marL="457200" rtl="0">
              <a:spcBef>
                <a:spcPts val="0"/>
              </a:spcBef>
              <a:buSzPct val="100000"/>
            </a:pPr>
            <a:r>
              <a:rPr lang="en" sz="1400">
                <a:highlight>
                  <a:srgbClr val="FFFFFF"/>
                </a:highlight>
              </a:rPr>
              <a:t>Only one specimen of Roman tragedy has come down to us, and it would be unfair to form from it a judgement of the lost works of other times.</a:t>
            </a:r>
          </a:p>
          <a:p>
            <a:pPr indent="-317500" lvl="0" marL="457200" rtl="0">
              <a:spcBef>
                <a:spcPts val="0"/>
              </a:spcBef>
              <a:buSzPct val="100000"/>
            </a:pPr>
            <a:r>
              <a:rPr lang="en" sz="1400">
                <a:highlight>
                  <a:srgbClr val="FFFFFF"/>
                </a:highlight>
              </a:rPr>
              <a:t>This is in the tragedies which pass under the name of Seneca. </a:t>
            </a:r>
          </a:p>
          <a:p>
            <a:pPr indent="-317500" lvl="0" marL="457200" rtl="0">
              <a:spcBef>
                <a:spcPts val="0"/>
              </a:spcBef>
              <a:buSzPct val="100000"/>
            </a:pPr>
            <a:r>
              <a:rPr lang="en" sz="1400">
                <a:highlight>
                  <a:srgbClr val="FFFFFF"/>
                </a:highlight>
              </a:rPr>
              <a:t>The learned are divided in their opinions on the subject. Some assign the dramas that pass by his name partly to the philosopher and partly to his father, the rhetorician; others assume the existence of a poet named Seneca, distinct from both. </a:t>
            </a:r>
          </a:p>
          <a:p>
            <a:pPr indent="-317500" lvl="0" marL="457200" rtl="0">
              <a:spcBef>
                <a:spcPts val="0"/>
              </a:spcBef>
              <a:buSzPct val="100000"/>
            </a:pPr>
            <a:r>
              <a:rPr lang="en" sz="1400">
                <a:highlight>
                  <a:srgbClr val="FFFFFF"/>
                </a:highlight>
              </a:rPr>
              <a:t> For the honor of Roman taste one would fain hold them to be after-births of a very late era of antiquity, but Quintilian quotes a verse from the </a:t>
            </a:r>
            <a:r>
              <a:rPr i="1" lang="en" sz="1400">
                <a:highlight>
                  <a:srgbClr val="FFFFFF"/>
                </a:highlight>
              </a:rPr>
              <a:t>Medea</a:t>
            </a:r>
            <a:r>
              <a:rPr lang="en" sz="1400">
                <a:highlight>
                  <a:srgbClr val="FFFFFF"/>
                </a:highlight>
              </a:rPr>
              <a:t>, which we actually find in the extant piece of that name, so that the plea will not hold good for this </a:t>
            </a:r>
            <a:r>
              <a:rPr lang="en" sz="1400" u="sng">
                <a:highlight>
                  <a:srgbClr val="FFFFFF"/>
                </a:highlight>
                <a:hlinkClick r:id="rId3"/>
              </a:rPr>
              <a:t>play</a:t>
            </a:r>
            <a:r>
              <a:rPr lang="en" sz="1400">
                <a:highlight>
                  <a:srgbClr val="FFFFFF"/>
                </a:highlight>
              </a:rPr>
              <a:t>, which seems, moreover, not to be greatly superior to the rest</a:t>
            </a:r>
          </a:p>
          <a:p>
            <a:pPr indent="-317500" lvl="0" marL="457200" rtl="0">
              <a:spcBef>
                <a:spcPts val="0"/>
              </a:spcBef>
              <a:buSzPct val="100000"/>
            </a:pPr>
            <a:r>
              <a:rPr lang="en" sz="1400">
                <a:highlight>
                  <a:srgbClr val="FFFFFF"/>
                </a:highlight>
              </a:rPr>
              <a:t>With the old tragedies, the highest of the creations of Greek poetical genius, these have nothing in common but the name, the exterior form and the mythological matter, and yet they </a:t>
            </a:r>
            <a:r>
              <a:rPr lang="en" sz="1400" u="sng">
                <a:highlight>
                  <a:srgbClr val="FFFFFF"/>
                </a:highlight>
                <a:hlinkClick r:id="rId4"/>
              </a:rPr>
              <a:t>set</a:t>
            </a:r>
            <a:r>
              <a:rPr lang="en" sz="1400">
                <a:highlight>
                  <a:srgbClr val="FFFFFF"/>
                </a:highlight>
              </a:rPr>
              <a:t> themselves up beside them in the evident intention of surpassing them, in which attempt they appear like a hollow hyperbole contrasted with a heart-felt truth. </a:t>
            </a:r>
          </a:p>
          <a:p>
            <a:pPr lvl="0" rtl="0">
              <a:spcBef>
                <a:spcPts val="0"/>
              </a:spcBef>
              <a:buNone/>
            </a:pPr>
            <a:r>
              <a:rPr lang="en" sz="1400" u="sng">
                <a:solidFill>
                  <a:schemeClr val="hlink"/>
                </a:solidFill>
                <a:highlight>
                  <a:srgbClr val="FFFFFF"/>
                </a:highlight>
                <a:hlinkClick r:id="rId5"/>
              </a:rPr>
              <a:t>http://www.theatrehistory.com/ancient/seneca002.html</a:t>
            </a:r>
          </a:p>
          <a:p>
            <a:pPr lvl="0">
              <a:spcBef>
                <a:spcPts val="0"/>
              </a:spcBef>
              <a:buNone/>
            </a:pPr>
            <a:r>
              <a:t/>
            </a:r>
            <a:endParaRPr sz="1400">
              <a:highlight>
                <a:srgbClr val="FFFFFF"/>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