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Corsiva"/>
      <p:regular r:id="rId13"/>
      <p:bold r:id="rId14"/>
      <p:italic r:id="rId15"/>
      <p:boldItalic r:id="rId16"/>
    </p:embeddedFont>
    <p:embeddedFont>
      <p:font typeface="Ubuntu"/>
      <p:regular r:id="rId17"/>
      <p:bold r:id="rId18"/>
      <p:italic r:id="rId19"/>
      <p:boldItalic r:id="rId20"/>
    </p:embeddedFont>
    <p:embeddedFont>
      <p:font typeface="Bitter"/>
      <p:regular r:id="rId21"/>
      <p:bold r:id="rId22"/>
      <p: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Ubuntu-boldItalic.fntdata"/><Relationship Id="rId11" Type="http://schemas.openxmlformats.org/officeDocument/2006/relationships/slide" Target="slides/slide7.xml"/><Relationship Id="rId22" Type="http://schemas.openxmlformats.org/officeDocument/2006/relationships/font" Target="fonts/Bitter-bold.fntdata"/><Relationship Id="rId10" Type="http://schemas.openxmlformats.org/officeDocument/2006/relationships/slide" Target="slides/slide6.xml"/><Relationship Id="rId21" Type="http://schemas.openxmlformats.org/officeDocument/2006/relationships/font" Target="fonts/Bitter-regular.fntdata"/><Relationship Id="rId13" Type="http://schemas.openxmlformats.org/officeDocument/2006/relationships/font" Target="fonts/Corsiva-regular.fntdata"/><Relationship Id="rId12" Type="http://schemas.openxmlformats.org/officeDocument/2006/relationships/slide" Target="slides/slide8.xml"/><Relationship Id="rId23" Type="http://schemas.openxmlformats.org/officeDocument/2006/relationships/font" Target="fonts/Bitter-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orsiva-italic.fntdata"/><Relationship Id="rId14" Type="http://schemas.openxmlformats.org/officeDocument/2006/relationships/font" Target="fonts/Corsiva-bold.fntdata"/><Relationship Id="rId17" Type="http://schemas.openxmlformats.org/officeDocument/2006/relationships/font" Target="fonts/Ubuntu-regular.fntdata"/><Relationship Id="rId16" Type="http://schemas.openxmlformats.org/officeDocument/2006/relationships/font" Target="fonts/Corsiva-boldItalic.fntdata"/><Relationship Id="rId5" Type="http://schemas.openxmlformats.org/officeDocument/2006/relationships/slide" Target="slides/slide1.xml"/><Relationship Id="rId19" Type="http://schemas.openxmlformats.org/officeDocument/2006/relationships/font" Target="fonts/Ubuntu-italic.fntdata"/><Relationship Id="rId6" Type="http://schemas.openxmlformats.org/officeDocument/2006/relationships/slide" Target="slides/slide2.xml"/><Relationship Id="rId18" Type="http://schemas.openxmlformats.org/officeDocument/2006/relationships/font" Target="fonts/Ubuntu-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8.jpg"/><Relationship Id="rId4" Type="http://schemas.openxmlformats.org/officeDocument/2006/relationships/image" Target="../media/image0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2.jpg"/><Relationship Id="rId4" Type="http://schemas.openxmlformats.org/officeDocument/2006/relationships/image" Target="../media/image0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0" y="940875"/>
            <a:ext cx="4995000" cy="1734000"/>
          </a:xfrm>
          <a:prstGeom prst="rect">
            <a:avLst/>
          </a:prstGeom>
        </p:spPr>
        <p:txBody>
          <a:bodyPr anchorCtr="0" anchor="b" bIns="91425" lIns="91425" rIns="91425" tIns="91425">
            <a:noAutofit/>
          </a:bodyPr>
          <a:lstStyle/>
          <a:p>
            <a:pPr lvl="0">
              <a:spcBef>
                <a:spcPts val="0"/>
              </a:spcBef>
              <a:buNone/>
            </a:pPr>
            <a:r>
              <a:rPr lang="en">
                <a:latin typeface="Corsiva"/>
                <a:ea typeface="Corsiva"/>
                <a:cs typeface="Corsiva"/>
                <a:sym typeface="Corsiva"/>
              </a:rPr>
              <a:t>Roman Origins and Influences</a:t>
            </a:r>
          </a:p>
        </p:txBody>
      </p:sp>
      <p:sp>
        <p:nvSpPr>
          <p:cNvPr id="55" name="Shape 55"/>
          <p:cNvSpPr txBox="1"/>
          <p:nvPr>
            <p:ph idx="1" type="subTitle"/>
          </p:nvPr>
        </p:nvSpPr>
        <p:spPr>
          <a:xfrm>
            <a:off x="311700" y="3136275"/>
            <a:ext cx="8520600" cy="792600"/>
          </a:xfrm>
          <a:prstGeom prst="rect">
            <a:avLst/>
          </a:prstGeom>
        </p:spPr>
        <p:txBody>
          <a:bodyPr anchorCtr="0" anchor="t" bIns="91425" lIns="91425" rIns="91425" tIns="91425">
            <a:noAutofit/>
          </a:bodyPr>
          <a:lstStyle/>
          <a:p>
            <a:pPr lvl="0">
              <a:spcBef>
                <a:spcPts val="0"/>
              </a:spcBef>
              <a:buNone/>
            </a:pPr>
            <a:r>
              <a:rPr lang="en" sz="3600">
                <a:solidFill>
                  <a:srgbClr val="FFFFFF"/>
                </a:solidFill>
                <a:latin typeface="Ubuntu"/>
                <a:ea typeface="Ubuntu"/>
                <a:cs typeface="Ubuntu"/>
                <a:sym typeface="Ubuntu"/>
              </a:rPr>
              <a:t>By: Ariaz Madani Brandon Koskie, Jenny Stauffer, and Alex White </a:t>
            </a:r>
          </a:p>
        </p:txBody>
      </p:sp>
      <p:pic>
        <p:nvPicPr>
          <p:cNvPr descr="Image result for roman theatre origins" id="56" name="Shape 56"/>
          <p:cNvPicPr preferRelativeResize="0"/>
          <p:nvPr/>
        </p:nvPicPr>
        <p:blipFill>
          <a:blip r:embed="rId3">
            <a:alphaModFix amt="29000"/>
          </a:blip>
          <a:stretch>
            <a:fillRect/>
          </a:stretch>
        </p:blipFill>
        <p:spPr>
          <a:xfrm>
            <a:off x="0" y="0"/>
            <a:ext cx="9143999"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311700" y="407375"/>
            <a:ext cx="8520600" cy="572700"/>
          </a:xfrm>
          <a:prstGeom prst="rect">
            <a:avLst/>
          </a:prstGeom>
        </p:spPr>
        <p:txBody>
          <a:bodyPr anchorCtr="0" anchor="t" bIns="91425" lIns="91425" rIns="91425" tIns="91425">
            <a:noAutofit/>
          </a:bodyPr>
          <a:lstStyle/>
          <a:p>
            <a:pPr lvl="0">
              <a:spcBef>
                <a:spcPts val="0"/>
              </a:spcBef>
              <a:buNone/>
            </a:pPr>
            <a:r>
              <a:rPr lang="en">
                <a:latin typeface="Times New Roman"/>
                <a:ea typeface="Times New Roman"/>
                <a:cs typeface="Times New Roman"/>
                <a:sym typeface="Times New Roman"/>
              </a:rPr>
              <a:t>Romulus or Roma </a:t>
            </a:r>
          </a:p>
        </p:txBody>
      </p:sp>
      <p:sp>
        <p:nvSpPr>
          <p:cNvPr id="62" name="Shape 6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latin typeface="Times New Roman"/>
                <a:ea typeface="Times New Roman"/>
                <a:cs typeface="Times New Roman"/>
                <a:sym typeface="Times New Roman"/>
              </a:rPr>
              <a:t>-Romulus and Remus founded Rome. Then Romulus killed Remus and named the city after himself. </a:t>
            </a:r>
          </a:p>
          <a:p>
            <a:pPr lvl="0">
              <a:spcBef>
                <a:spcPts val="0"/>
              </a:spcBef>
              <a:buNone/>
            </a:pPr>
            <a:r>
              <a:rPr lang="en">
                <a:latin typeface="Times New Roman"/>
                <a:ea typeface="Times New Roman"/>
                <a:cs typeface="Times New Roman"/>
                <a:sym typeface="Times New Roman"/>
              </a:rPr>
              <a:t>-Roma, and other survivors of the fall of Troy, traveled to the banks of Tiber. The trojans eventually became Romans. </a:t>
            </a:r>
          </a:p>
        </p:txBody>
      </p:sp>
      <p:pic>
        <p:nvPicPr>
          <p:cNvPr descr="Image result for romulus" id="63" name="Shape 63"/>
          <p:cNvPicPr preferRelativeResize="0"/>
          <p:nvPr/>
        </p:nvPicPr>
        <p:blipFill rotWithShape="1">
          <a:blip r:embed="rId3">
            <a:alphaModFix/>
          </a:blip>
          <a:srcRect b="0" l="0" r="6472" t="0"/>
          <a:stretch/>
        </p:blipFill>
        <p:spPr>
          <a:xfrm>
            <a:off x="5889224" y="3323475"/>
            <a:ext cx="3061000" cy="1527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latin typeface="Times New Roman"/>
                <a:ea typeface="Times New Roman"/>
                <a:cs typeface="Times New Roman"/>
                <a:sym typeface="Times New Roman"/>
              </a:rPr>
              <a:t>Outside influence </a:t>
            </a:r>
          </a:p>
        </p:txBody>
      </p:sp>
      <p:sp>
        <p:nvSpPr>
          <p:cNvPr id="69" name="Shape 6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latin typeface="Times New Roman"/>
                <a:ea typeface="Times New Roman"/>
                <a:cs typeface="Times New Roman"/>
                <a:sym typeface="Times New Roman"/>
              </a:rPr>
              <a:t>-Roman culture borrowed religion, architecture, and literacy from Greece.</a:t>
            </a:r>
          </a:p>
          <a:p>
            <a:pPr lvl="0">
              <a:spcBef>
                <a:spcPts val="0"/>
              </a:spcBef>
              <a:buNone/>
            </a:pPr>
            <a:r>
              <a:rPr lang="en">
                <a:latin typeface="Times New Roman"/>
                <a:ea typeface="Times New Roman"/>
                <a:cs typeface="Times New Roman"/>
                <a:sym typeface="Times New Roman"/>
              </a:rPr>
              <a:t>-Etruscan taught them trade.</a:t>
            </a:r>
          </a:p>
          <a:p>
            <a:pPr lvl="0">
              <a:spcBef>
                <a:spcPts val="0"/>
              </a:spcBef>
              <a:buNone/>
            </a:pPr>
            <a:r>
              <a:rPr lang="en">
                <a:latin typeface="Times New Roman"/>
                <a:ea typeface="Times New Roman"/>
                <a:cs typeface="Times New Roman"/>
                <a:sym typeface="Times New Roman"/>
              </a:rPr>
              <a:t>-Romans good at borrowing and improving skills or concepts.</a:t>
            </a:r>
          </a:p>
          <a:p>
            <a:pPr lvl="0">
              <a:spcBef>
                <a:spcPts val="0"/>
              </a:spcBef>
              <a:buNone/>
            </a:pPr>
            <a:r>
              <a:t/>
            </a:r>
            <a:endParaRPr>
              <a:latin typeface="Bitter"/>
              <a:ea typeface="Bitter"/>
              <a:cs typeface="Bitter"/>
              <a:sym typeface="Bitter"/>
            </a:endParaRPr>
          </a:p>
          <a:p>
            <a:pPr lvl="0">
              <a:spcBef>
                <a:spcPts val="0"/>
              </a:spcBef>
              <a:buNone/>
            </a:pPr>
            <a:r>
              <a:t/>
            </a:r>
            <a:endParaRPr>
              <a:latin typeface="Bitter"/>
              <a:ea typeface="Bitter"/>
              <a:cs typeface="Bitter"/>
              <a:sym typeface="Bitter"/>
            </a:endParaRPr>
          </a:p>
        </p:txBody>
      </p:sp>
      <p:pic>
        <p:nvPicPr>
          <p:cNvPr descr="Image result for greek" id="70" name="Shape 70"/>
          <p:cNvPicPr preferRelativeResize="0"/>
          <p:nvPr/>
        </p:nvPicPr>
        <p:blipFill rotWithShape="1">
          <a:blip r:embed="rId3">
            <a:alphaModFix/>
          </a:blip>
          <a:srcRect b="0" l="0" r="0" t="11769"/>
          <a:stretch/>
        </p:blipFill>
        <p:spPr>
          <a:xfrm>
            <a:off x="2609375" y="3136275"/>
            <a:ext cx="4152450" cy="1679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latin typeface="Times New Roman"/>
                <a:ea typeface="Times New Roman"/>
                <a:cs typeface="Times New Roman"/>
                <a:sym typeface="Times New Roman"/>
              </a:rPr>
              <a:t>War and Expansion</a:t>
            </a:r>
          </a:p>
        </p:txBody>
      </p:sp>
      <p:sp>
        <p:nvSpPr>
          <p:cNvPr id="76" name="Shape 7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C0C0C0"/>
                </a:solidFill>
                <a:latin typeface="Times New Roman"/>
                <a:ea typeface="Times New Roman"/>
                <a:cs typeface="Times New Roman"/>
                <a:sym typeface="Times New Roman"/>
              </a:rPr>
              <a:t>-War with the Northern African city Carthage gave them dominance of Mediterranean.</a:t>
            </a:r>
          </a:p>
          <a:p>
            <a:pPr lvl="0">
              <a:spcBef>
                <a:spcPts val="0"/>
              </a:spcBef>
              <a:buNone/>
            </a:pPr>
            <a:r>
              <a:rPr lang="en">
                <a:solidFill>
                  <a:srgbClr val="C0C0C0"/>
                </a:solidFill>
                <a:latin typeface="Times New Roman"/>
                <a:ea typeface="Times New Roman"/>
                <a:cs typeface="Times New Roman"/>
                <a:sym typeface="Times New Roman"/>
              </a:rPr>
              <a:t>-Slave trade and corruption was rampant.</a:t>
            </a:r>
          </a:p>
          <a:p>
            <a:pPr lvl="0">
              <a:spcBef>
                <a:spcPts val="0"/>
              </a:spcBef>
              <a:buNone/>
            </a:pPr>
            <a:r>
              <a:rPr lang="en">
                <a:solidFill>
                  <a:srgbClr val="C0C0C0"/>
                </a:solidFill>
                <a:latin typeface="Times New Roman"/>
                <a:ea typeface="Times New Roman"/>
                <a:cs typeface="Times New Roman"/>
                <a:sym typeface="Times New Roman"/>
              </a:rPr>
              <a:t>-It was the biggest empire.</a:t>
            </a:r>
          </a:p>
          <a:p>
            <a:pPr lvl="0">
              <a:spcBef>
                <a:spcPts val="0"/>
              </a:spcBef>
              <a:buNone/>
            </a:pPr>
            <a:r>
              <a:t/>
            </a:r>
            <a:endParaRPr>
              <a:solidFill>
                <a:srgbClr val="C0C0C0"/>
              </a:solidFill>
              <a:latin typeface="Times New Roman"/>
              <a:ea typeface="Times New Roman"/>
              <a:cs typeface="Times New Roman"/>
              <a:sym typeface="Times New Roman"/>
            </a:endParaRPr>
          </a:p>
          <a:p>
            <a:pPr lvl="0">
              <a:spcBef>
                <a:spcPts val="0"/>
              </a:spcBef>
              <a:buNone/>
            </a:pPr>
            <a:r>
              <a:t/>
            </a:r>
            <a:endParaRPr sz="1300">
              <a:solidFill>
                <a:srgbClr val="C0C0C0"/>
              </a:solidFill>
              <a:latin typeface="Times New Roman"/>
              <a:ea typeface="Times New Roman"/>
              <a:cs typeface="Times New Roman"/>
              <a:sym typeface="Times New Roman"/>
            </a:endParaRPr>
          </a:p>
          <a:p>
            <a:pPr lvl="0">
              <a:spcBef>
                <a:spcPts val="0"/>
              </a:spcBef>
              <a:buNone/>
            </a:pPr>
            <a:r>
              <a:t/>
            </a:r>
            <a:endParaRPr sz="1300">
              <a:solidFill>
                <a:srgbClr val="C0C0C0"/>
              </a:solidFill>
              <a:latin typeface="Times New Roman"/>
              <a:ea typeface="Times New Roman"/>
              <a:cs typeface="Times New Roman"/>
              <a:sym typeface="Times New Roman"/>
            </a:endParaRPr>
          </a:p>
          <a:p>
            <a:pPr lvl="0">
              <a:spcBef>
                <a:spcPts val="0"/>
              </a:spcBef>
              <a:buNone/>
            </a:pPr>
            <a:r>
              <a:t/>
            </a:r>
            <a:endParaRPr sz="1300">
              <a:solidFill>
                <a:srgbClr val="C0C0C0"/>
              </a:solidFill>
              <a:latin typeface="Times New Roman"/>
              <a:ea typeface="Times New Roman"/>
              <a:cs typeface="Times New Roman"/>
              <a:sym typeface="Times New Roman"/>
            </a:endParaRPr>
          </a:p>
          <a:p>
            <a:pPr lvl="0">
              <a:spcBef>
                <a:spcPts val="0"/>
              </a:spcBef>
              <a:buNone/>
            </a:pPr>
            <a:r>
              <a:t/>
            </a:r>
            <a:endParaRPr sz="1300">
              <a:solidFill>
                <a:srgbClr val="C0C0C0"/>
              </a:solidFill>
              <a:latin typeface="Times New Roman"/>
              <a:ea typeface="Times New Roman"/>
              <a:cs typeface="Times New Roman"/>
              <a:sym typeface="Times New Roman"/>
            </a:endParaRPr>
          </a:p>
          <a:p>
            <a:pPr lvl="0">
              <a:spcBef>
                <a:spcPts val="0"/>
              </a:spcBef>
              <a:buNone/>
            </a:pPr>
            <a:r>
              <a:t/>
            </a:r>
            <a:endParaRPr sz="1300">
              <a:solidFill>
                <a:srgbClr val="C0C0C0"/>
              </a:solidFill>
              <a:latin typeface="Times New Roman"/>
              <a:ea typeface="Times New Roman"/>
              <a:cs typeface="Times New Roman"/>
              <a:sym typeface="Times New Roman"/>
            </a:endParaRPr>
          </a:p>
          <a:p>
            <a:pPr lvl="0">
              <a:spcBef>
                <a:spcPts val="0"/>
              </a:spcBef>
              <a:buNone/>
            </a:pPr>
            <a:r>
              <a:t/>
            </a:r>
            <a:endParaRPr sz="1300">
              <a:solidFill>
                <a:srgbClr val="C0C0C0"/>
              </a:solidFill>
              <a:latin typeface="Times New Roman"/>
              <a:ea typeface="Times New Roman"/>
              <a:cs typeface="Times New Roman"/>
              <a:sym typeface="Times New Roman"/>
            </a:endParaRPr>
          </a:p>
          <a:p>
            <a:pPr lvl="0">
              <a:spcBef>
                <a:spcPts val="0"/>
              </a:spcBef>
              <a:buNone/>
            </a:pPr>
            <a:r>
              <a:t/>
            </a:r>
            <a:endParaRPr sz="1300">
              <a:solidFill>
                <a:srgbClr val="C0C0C0"/>
              </a:solidFill>
              <a:latin typeface="Times New Roman"/>
              <a:ea typeface="Times New Roman"/>
              <a:cs typeface="Times New Roman"/>
              <a:sym typeface="Times New Roman"/>
            </a:endParaRPr>
          </a:p>
        </p:txBody>
      </p:sp>
      <p:pic>
        <p:nvPicPr>
          <p:cNvPr descr="Image result for SPARTA meme" id="77" name="Shape 77"/>
          <p:cNvPicPr preferRelativeResize="0"/>
          <p:nvPr/>
        </p:nvPicPr>
        <p:blipFill>
          <a:blip r:embed="rId3">
            <a:alphaModFix/>
          </a:blip>
          <a:stretch>
            <a:fillRect/>
          </a:stretch>
        </p:blipFill>
        <p:spPr>
          <a:xfrm>
            <a:off x="5310700" y="2284950"/>
            <a:ext cx="3282500" cy="2632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latin typeface="Times New Roman"/>
                <a:ea typeface="Times New Roman"/>
                <a:cs typeface="Times New Roman"/>
                <a:sym typeface="Times New Roman"/>
              </a:rPr>
              <a:t>Some Important figures </a:t>
            </a:r>
          </a:p>
        </p:txBody>
      </p:sp>
      <p:sp>
        <p:nvSpPr>
          <p:cNvPr id="83" name="Shape 8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C0C0C0"/>
                </a:solidFill>
                <a:latin typeface="Times New Roman"/>
                <a:ea typeface="Times New Roman"/>
                <a:cs typeface="Times New Roman"/>
                <a:sym typeface="Times New Roman"/>
              </a:rPr>
              <a:t>-Julius Caesar is declared dictator and is a brilliant general, but is soon stabbed to death.</a:t>
            </a:r>
          </a:p>
          <a:p>
            <a:pPr lvl="0">
              <a:spcBef>
                <a:spcPts val="0"/>
              </a:spcBef>
              <a:buNone/>
            </a:pPr>
            <a:r>
              <a:rPr lang="en">
                <a:solidFill>
                  <a:srgbClr val="C0C0C0"/>
                </a:solidFill>
                <a:latin typeface="Times New Roman"/>
                <a:ea typeface="Times New Roman"/>
                <a:cs typeface="Times New Roman"/>
                <a:sym typeface="Times New Roman"/>
              </a:rPr>
              <a:t>-Octavian defeated the Brutus and Cassius at the Battle of Phillippi.</a:t>
            </a:r>
          </a:p>
          <a:p>
            <a:pPr lvl="0">
              <a:spcBef>
                <a:spcPts val="0"/>
              </a:spcBef>
              <a:buNone/>
            </a:pPr>
            <a:r>
              <a:rPr lang="en">
                <a:solidFill>
                  <a:srgbClr val="C0C0C0"/>
                </a:solidFill>
                <a:latin typeface="Times New Roman"/>
                <a:ea typeface="Times New Roman"/>
                <a:cs typeface="Times New Roman"/>
                <a:sym typeface="Times New Roman"/>
              </a:rPr>
              <a:t>-Tiberius and Gaius lead a movement to create political reforms and land reforms.</a:t>
            </a:r>
          </a:p>
          <a:p>
            <a:pPr lvl="0">
              <a:spcBef>
                <a:spcPts val="0"/>
              </a:spcBef>
              <a:buNone/>
            </a:pPr>
            <a:r>
              <a:rPr lang="en">
                <a:solidFill>
                  <a:srgbClr val="C0C0C0"/>
                </a:solidFill>
                <a:latin typeface="Times New Roman"/>
                <a:ea typeface="Times New Roman"/>
                <a:cs typeface="Times New Roman"/>
                <a:sym typeface="Times New Roman"/>
              </a:rPr>
              <a:t>-Emperor Augustus was the founder of the Roman Empire.</a:t>
            </a:r>
          </a:p>
        </p:txBody>
      </p:sp>
      <p:pic>
        <p:nvPicPr>
          <p:cNvPr descr="Image result for julius caesar statue" id="84" name="Shape 84"/>
          <p:cNvPicPr preferRelativeResize="0"/>
          <p:nvPr/>
        </p:nvPicPr>
        <p:blipFill>
          <a:blip r:embed="rId3">
            <a:alphaModFix/>
          </a:blip>
          <a:stretch>
            <a:fillRect/>
          </a:stretch>
        </p:blipFill>
        <p:spPr>
          <a:xfrm>
            <a:off x="7383399" y="2516174"/>
            <a:ext cx="1701375" cy="2552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311700" y="62725"/>
            <a:ext cx="5960700" cy="572700"/>
          </a:xfrm>
          <a:prstGeom prst="rect">
            <a:avLst/>
          </a:prstGeom>
        </p:spPr>
        <p:txBody>
          <a:bodyPr anchorCtr="0" anchor="t" bIns="91425" lIns="91425" rIns="91425" tIns="91425">
            <a:noAutofit/>
          </a:bodyPr>
          <a:lstStyle/>
          <a:p>
            <a:pPr lvl="0">
              <a:spcBef>
                <a:spcPts val="0"/>
              </a:spcBef>
              <a:buNone/>
            </a:pPr>
            <a:r>
              <a:rPr b="1" i="1" lang="en">
                <a:latin typeface="Times New Roman"/>
                <a:ea typeface="Times New Roman"/>
                <a:cs typeface="Times New Roman"/>
                <a:sym typeface="Times New Roman"/>
              </a:rPr>
              <a:t>Religious influences </a:t>
            </a:r>
          </a:p>
        </p:txBody>
      </p:sp>
      <p:sp>
        <p:nvSpPr>
          <p:cNvPr id="90" name="Shape 90"/>
          <p:cNvSpPr txBox="1"/>
          <p:nvPr>
            <p:ph idx="1" type="body"/>
          </p:nvPr>
        </p:nvSpPr>
        <p:spPr>
          <a:xfrm>
            <a:off x="311700" y="773425"/>
            <a:ext cx="5371200" cy="3416400"/>
          </a:xfrm>
          <a:prstGeom prst="rect">
            <a:avLst/>
          </a:prstGeom>
        </p:spPr>
        <p:txBody>
          <a:bodyPr anchorCtr="0" anchor="t" bIns="91425" lIns="91425" rIns="91425" tIns="91425">
            <a:noAutofit/>
          </a:bodyPr>
          <a:lstStyle/>
          <a:p>
            <a:pPr indent="-330200" lvl="0" marL="457200" rtl="0">
              <a:spcBef>
                <a:spcPts val="0"/>
              </a:spcBef>
              <a:buClr>
                <a:srgbClr val="FFFFFF"/>
              </a:buClr>
              <a:buSzPct val="100000"/>
              <a:buFont typeface="Times New Roman"/>
            </a:pPr>
            <a:r>
              <a:rPr lang="en" sz="1600">
                <a:solidFill>
                  <a:srgbClr val="FFFFFF"/>
                </a:solidFill>
                <a:latin typeface="Times New Roman"/>
                <a:ea typeface="Times New Roman"/>
                <a:cs typeface="Times New Roman"/>
                <a:sym typeface="Times New Roman"/>
              </a:rPr>
              <a:t>The Romans had a religion that was based on a mixture of fragmented rituals, taboos, superstitions, traditions, etc </a:t>
            </a:r>
          </a:p>
          <a:p>
            <a:pPr lvl="0" rtl="0">
              <a:spcBef>
                <a:spcPts val="0"/>
              </a:spcBef>
              <a:buNone/>
            </a:pPr>
            <a:r>
              <a:t/>
            </a:r>
            <a:endParaRPr sz="1600">
              <a:solidFill>
                <a:srgbClr val="FFFFFF"/>
              </a:solidFill>
              <a:latin typeface="Times New Roman"/>
              <a:ea typeface="Times New Roman"/>
              <a:cs typeface="Times New Roman"/>
              <a:sym typeface="Times New Roman"/>
            </a:endParaRPr>
          </a:p>
          <a:p>
            <a:pPr indent="-330200" lvl="0" marL="457200" rtl="0">
              <a:spcBef>
                <a:spcPts val="0"/>
              </a:spcBef>
              <a:buClr>
                <a:srgbClr val="FFFFFF"/>
              </a:buClr>
              <a:buSzPct val="100000"/>
              <a:buFont typeface="Times New Roman"/>
            </a:pPr>
            <a:r>
              <a:rPr lang="en" sz="1600">
                <a:solidFill>
                  <a:srgbClr val="FFFFFF"/>
                </a:solidFill>
                <a:latin typeface="Times New Roman"/>
                <a:ea typeface="Times New Roman"/>
                <a:cs typeface="Times New Roman"/>
                <a:sym typeface="Times New Roman"/>
              </a:rPr>
              <a:t>Most Roman gods and goddesses were a blend of several religious influences. Many were introduced via the Greek colonies and through the roots of the Etruscans or Latin tribes.</a:t>
            </a:r>
          </a:p>
          <a:p>
            <a:pPr lvl="0" rtl="0">
              <a:spcBef>
                <a:spcPts val="0"/>
              </a:spcBef>
              <a:buNone/>
            </a:pPr>
            <a:r>
              <a:t/>
            </a:r>
            <a:endParaRPr sz="1600">
              <a:solidFill>
                <a:srgbClr val="FFFFFF"/>
              </a:solidFill>
              <a:latin typeface="Times New Roman"/>
              <a:ea typeface="Times New Roman"/>
              <a:cs typeface="Times New Roman"/>
              <a:sym typeface="Times New Roman"/>
            </a:endParaRPr>
          </a:p>
          <a:p>
            <a:pPr indent="-330200" lvl="0" marL="457200" rtl="0">
              <a:spcBef>
                <a:spcPts val="0"/>
              </a:spcBef>
              <a:buClr>
                <a:srgbClr val="FFFFFF"/>
              </a:buClr>
              <a:buSzPct val="100000"/>
              <a:buFont typeface="Times New Roman"/>
            </a:pPr>
            <a:r>
              <a:rPr lang="en" sz="1600">
                <a:solidFill>
                  <a:srgbClr val="FFFFFF"/>
                </a:solidFill>
                <a:latin typeface="Times New Roman"/>
                <a:ea typeface="Times New Roman"/>
                <a:cs typeface="Times New Roman"/>
                <a:sym typeface="Times New Roman"/>
              </a:rPr>
              <a:t>Most forms of religious activity required some kind of sacrifice. And prayer could be a confusing matter due to some gods having multiple names or their sex even being unknown. </a:t>
            </a:r>
          </a:p>
          <a:p>
            <a:pPr lvl="0" rtl="0">
              <a:spcBef>
                <a:spcPts val="0"/>
              </a:spcBef>
              <a:buNone/>
            </a:pPr>
            <a:r>
              <a:t/>
            </a:r>
            <a:endParaRPr sz="1400">
              <a:solidFill>
                <a:srgbClr val="FFFFFF"/>
              </a:solidFill>
              <a:latin typeface="Times New Roman"/>
              <a:ea typeface="Times New Roman"/>
              <a:cs typeface="Times New Roman"/>
              <a:sym typeface="Times New Roman"/>
            </a:endParaRPr>
          </a:p>
        </p:txBody>
      </p:sp>
      <p:pic>
        <p:nvPicPr>
          <p:cNvPr descr="Image result for roman religion" id="91" name="Shape 91"/>
          <p:cNvPicPr preferRelativeResize="0"/>
          <p:nvPr/>
        </p:nvPicPr>
        <p:blipFill>
          <a:blip r:embed="rId3">
            <a:alphaModFix/>
          </a:blip>
          <a:stretch>
            <a:fillRect/>
          </a:stretch>
        </p:blipFill>
        <p:spPr>
          <a:xfrm>
            <a:off x="5901724" y="127325"/>
            <a:ext cx="3093124" cy="2281349"/>
          </a:xfrm>
          <a:prstGeom prst="rect">
            <a:avLst/>
          </a:prstGeom>
          <a:noFill/>
          <a:ln>
            <a:noFill/>
          </a:ln>
        </p:spPr>
      </p:pic>
      <p:pic>
        <p:nvPicPr>
          <p:cNvPr descr="Image result for roman religion" id="92" name="Shape 92"/>
          <p:cNvPicPr preferRelativeResize="0"/>
          <p:nvPr/>
        </p:nvPicPr>
        <p:blipFill>
          <a:blip r:embed="rId4">
            <a:alphaModFix/>
          </a:blip>
          <a:stretch>
            <a:fillRect/>
          </a:stretch>
        </p:blipFill>
        <p:spPr>
          <a:xfrm>
            <a:off x="5901725" y="2613550"/>
            <a:ext cx="3093125" cy="2366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latin typeface="Times New Roman"/>
                <a:ea typeface="Times New Roman"/>
                <a:cs typeface="Times New Roman"/>
                <a:sym typeface="Times New Roman"/>
              </a:rPr>
              <a:t>Law</a:t>
            </a:r>
          </a:p>
        </p:txBody>
      </p:sp>
      <p:sp>
        <p:nvSpPr>
          <p:cNvPr id="98" name="Shape 98"/>
          <p:cNvSpPr txBox="1"/>
          <p:nvPr>
            <p:ph idx="1" type="body"/>
          </p:nvPr>
        </p:nvSpPr>
        <p:spPr>
          <a:xfrm>
            <a:off x="311700" y="876367"/>
            <a:ext cx="8520600" cy="4026900"/>
          </a:xfrm>
          <a:prstGeom prst="rect">
            <a:avLst/>
          </a:prstGeom>
        </p:spPr>
        <p:txBody>
          <a:bodyPr anchorCtr="0" anchor="t" bIns="91425" lIns="91425" rIns="91425" tIns="91425">
            <a:noAutofit/>
          </a:bodyPr>
          <a:lstStyle/>
          <a:p>
            <a:pPr lvl="0">
              <a:spcBef>
                <a:spcPts val="0"/>
              </a:spcBef>
              <a:buNone/>
            </a:pPr>
            <a:r>
              <a:rPr lang="en">
                <a:latin typeface="Times New Roman"/>
                <a:ea typeface="Times New Roman"/>
                <a:cs typeface="Times New Roman"/>
                <a:sym typeface="Times New Roman"/>
              </a:rPr>
              <a:t>The first law code in Roman history was the Law of the Twelve Tables, the precursor to the development of Roman law. Roman law developed the division between public law, in which the state is directly involved, such as with issues of treason and taxation, and private law, concerned with disputes between people, such as over contracts.</a:t>
            </a:r>
          </a:p>
          <a:p>
            <a:pPr lvl="0">
              <a:spcBef>
                <a:spcPts val="0"/>
              </a:spcBef>
              <a:buNone/>
            </a:pPr>
            <a:r>
              <a:rPr lang="en">
                <a:latin typeface="Times New Roman"/>
                <a:ea typeface="Times New Roman"/>
                <a:cs typeface="Times New Roman"/>
                <a:sym typeface="Times New Roman"/>
              </a:rPr>
              <a:t>Roman law also influenced the development of private international law. Romans had indictments and jury trials, similar to today's practices. Many defense techniques currently employed can also be traced back to Roman procedures. The idea of “innocent until proven guilty,” which underlies the United States ' criminal justice system, also came from ancient Roman ideas. Also, the purpose of written law as a way to protect individuals from one another and from the power of the state is an inherently Roman idea.</a:t>
            </a:r>
          </a:p>
          <a:p>
            <a:pPr lvl="0">
              <a:spcBef>
                <a:spcPts val="0"/>
              </a:spcBef>
              <a:buNone/>
            </a:pPr>
            <a:r>
              <a:t/>
            </a:r>
            <a:endParaRPr/>
          </a:p>
        </p:txBody>
      </p:sp>
      <p:pic>
        <p:nvPicPr>
          <p:cNvPr descr="Image result for roman law" id="99" name="Shape 99"/>
          <p:cNvPicPr preferRelativeResize="0"/>
          <p:nvPr/>
        </p:nvPicPr>
        <p:blipFill>
          <a:blip r:embed="rId3">
            <a:alphaModFix/>
          </a:blip>
          <a:stretch>
            <a:fillRect/>
          </a:stretch>
        </p:blipFill>
        <p:spPr>
          <a:xfrm>
            <a:off x="1415772" y="103550"/>
            <a:ext cx="1469599" cy="914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latin typeface="Times New Roman"/>
                <a:ea typeface="Times New Roman"/>
                <a:cs typeface="Times New Roman"/>
                <a:sym typeface="Times New Roman"/>
              </a:rPr>
              <a:t>Structures</a:t>
            </a:r>
          </a:p>
        </p:txBody>
      </p:sp>
      <p:sp>
        <p:nvSpPr>
          <p:cNvPr id="105" name="Shape 105"/>
          <p:cNvSpPr txBox="1"/>
          <p:nvPr>
            <p:ph idx="1" type="body"/>
          </p:nvPr>
        </p:nvSpPr>
        <p:spPr>
          <a:xfrm>
            <a:off x="311700" y="926675"/>
            <a:ext cx="8520600" cy="4104000"/>
          </a:xfrm>
          <a:prstGeom prst="rect">
            <a:avLst/>
          </a:prstGeom>
        </p:spPr>
        <p:txBody>
          <a:bodyPr anchorCtr="0" anchor="t" bIns="91425" lIns="91425" rIns="91425" tIns="91425">
            <a:noAutofit/>
          </a:bodyPr>
          <a:lstStyle/>
          <a:p>
            <a:pPr lvl="0">
              <a:spcBef>
                <a:spcPts val="0"/>
              </a:spcBef>
              <a:buNone/>
            </a:pPr>
            <a:r>
              <a:rPr lang="en">
                <a:latin typeface="Times New Roman"/>
                <a:ea typeface="Times New Roman"/>
                <a:cs typeface="Times New Roman"/>
                <a:sym typeface="Times New Roman"/>
              </a:rPr>
              <a:t>Roman influences in modern society can also be seen in infrastructure systems. Roman roads used three levels of substructure beneath the paving stones, and a prescribed angle for the uplift of the center of the road, allowing rainwater to drain off. They used numbered signposts every Roman mile, which indicated such things as the distance to the next town and which construction battalion had built the road. They also had extensive networks of underground lead pipe, supplying clean water. They utilized the concepts of parks, public libraries, and plazas.</a:t>
            </a:r>
          </a:p>
        </p:txBody>
      </p:sp>
      <p:pic>
        <p:nvPicPr>
          <p:cNvPr descr="Image result for roman structures" id="106" name="Shape 106"/>
          <p:cNvPicPr preferRelativeResize="0"/>
          <p:nvPr/>
        </p:nvPicPr>
        <p:blipFill>
          <a:blip r:embed="rId3">
            <a:alphaModFix/>
          </a:blip>
          <a:stretch>
            <a:fillRect/>
          </a:stretch>
        </p:blipFill>
        <p:spPr>
          <a:xfrm>
            <a:off x="1652999" y="3233724"/>
            <a:ext cx="2549625" cy="1909774"/>
          </a:xfrm>
          <a:prstGeom prst="rect">
            <a:avLst/>
          </a:prstGeom>
          <a:noFill/>
          <a:ln>
            <a:noFill/>
          </a:ln>
        </p:spPr>
      </p:pic>
      <p:pic>
        <p:nvPicPr>
          <p:cNvPr descr="Image result for roman structures" id="107" name="Shape 107"/>
          <p:cNvPicPr preferRelativeResize="0"/>
          <p:nvPr/>
        </p:nvPicPr>
        <p:blipFill>
          <a:blip r:embed="rId4">
            <a:alphaModFix/>
          </a:blip>
          <a:stretch>
            <a:fillRect/>
          </a:stretch>
        </p:blipFill>
        <p:spPr>
          <a:xfrm>
            <a:off x="4455375" y="3233724"/>
            <a:ext cx="2549624" cy="1828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