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20"/>
  </p:notesMasterIdLst>
  <p:handoutMasterIdLst>
    <p:handoutMasterId r:id="rId21"/>
  </p:handoutMasterIdLst>
  <p:sldIdLst>
    <p:sldId id="256" r:id="rId2"/>
    <p:sldId id="278" r:id="rId3"/>
    <p:sldId id="286" r:id="rId4"/>
    <p:sldId id="287" r:id="rId5"/>
    <p:sldId id="266" r:id="rId6"/>
    <p:sldId id="261" r:id="rId7"/>
    <p:sldId id="271" r:id="rId8"/>
    <p:sldId id="281" r:id="rId9"/>
    <p:sldId id="282" r:id="rId10"/>
    <p:sldId id="264" r:id="rId11"/>
    <p:sldId id="265" r:id="rId12"/>
    <p:sldId id="276" r:id="rId13"/>
    <p:sldId id="259" r:id="rId14"/>
    <p:sldId id="277" r:id="rId15"/>
    <p:sldId id="280" r:id="rId16"/>
    <p:sldId id="274" r:id="rId17"/>
    <p:sldId id="284" r:id="rId18"/>
    <p:sldId id="28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4"/>
    <p:restoredTop sz="93664"/>
  </p:normalViewPr>
  <p:slideViewPr>
    <p:cSldViewPr snapToObjects="1">
      <p:cViewPr>
        <p:scale>
          <a:sx n="100" d="100"/>
          <a:sy n="100" d="100"/>
        </p:scale>
        <p:origin x="33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00A224-5901-1845-BE93-B22C8656B073}" type="datetimeFigureOut">
              <a:rPr lang="en-US" smtClean="0"/>
              <a:pPr/>
              <a:t>9/10/16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3650DD-D4DF-504A-B4DD-F08B57922A8C}" type="slidenum">
              <a:rPr lang="en-US" smtClean="0"/>
              <a:pPr/>
              <a:t>‹#›</a:t>
            </a:fld>
            <a:endParaRPr lang="en-US"/>
          </a:p>
        </p:txBody>
      </p:sp>
    </p:spTree>
    <p:extLst>
      <p:ext uri="{BB962C8B-B14F-4D97-AF65-F5344CB8AC3E}">
        <p14:creationId xmlns:p14="http://schemas.microsoft.com/office/powerpoint/2010/main" val="16972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DA42-29CF-2C4D-996C-CFBF82E4A307}" type="datetimeFigureOut">
              <a:rPr lang="en-US" smtClean="0"/>
              <a:t>9/10/16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1CFC9-3C19-954D-9E81-8D8FD342091C}" type="slidenum">
              <a:rPr lang="en-US" smtClean="0"/>
              <a:t>‹#›</a:t>
            </a:fld>
            <a:endParaRPr lang="en-US"/>
          </a:p>
        </p:txBody>
      </p:sp>
    </p:spTree>
    <p:extLst>
      <p:ext uri="{BB962C8B-B14F-4D97-AF65-F5344CB8AC3E}">
        <p14:creationId xmlns:p14="http://schemas.microsoft.com/office/powerpoint/2010/main" val="82282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7F77C-A53E-D94A-8C0B-95F9E52440D5}" type="slidenum">
              <a:rPr lang="en-US" altLang="en-US"/>
              <a:pPr/>
              <a:t>15</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244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1AF2B4D-6B12-4EDF-87BB-2B55CECB661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CC9D9DB-828D-274F-B17F-DD9498FA88C3}" type="datetimeFigureOut">
              <a:rPr lang="en-US" smtClean="0"/>
              <a:pPr/>
              <a:t>9/10/16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56043-C687-E448-A152-06F9FA8807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56043-C687-E448-A152-06F9FA8807B1}"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C9D9DB-828D-274F-B17F-DD9498FA88C3}" type="datetimeFigureOut">
              <a:rPr lang="en-US" smtClean="0"/>
              <a:pPr/>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56043-C687-E448-A152-06F9FA8807B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C9D9DB-828D-274F-B17F-DD9498FA88C3}" type="datetimeFigureOut">
              <a:rPr lang="en-US" smtClean="0"/>
              <a:pPr/>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56043-C687-E448-A152-06F9FA8807B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Picture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20B9CF3D-E84B-4845-BE42-0BCF4F3D3DC8}" type="slidenum">
              <a:rPr lang="en-US" altLang="en-US"/>
              <a:pPr/>
              <a:t>‹#›</a:t>
            </a:fld>
            <a:endParaRPr lang="en-US" alt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en-US"/>
          </a:p>
        </p:txBody>
      </p:sp>
    </p:spTree>
    <p:extLst>
      <p:ext uri="{BB962C8B-B14F-4D97-AF65-F5344CB8AC3E}">
        <p14:creationId xmlns:p14="http://schemas.microsoft.com/office/powerpoint/2010/main" val="951741575"/>
      </p:ext>
    </p:extLst>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C9D9DB-828D-274F-B17F-DD9498FA88C3}" type="datetimeFigureOut">
              <a:rPr lang="en-US" smtClean="0"/>
              <a:pPr/>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56043-C687-E448-A152-06F9FA8807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9D9DB-828D-274F-B17F-DD9498FA88C3}" type="datetimeFigureOut">
              <a:rPr lang="en-US" smtClean="0"/>
              <a:pPr/>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85C56043-C687-E448-A152-06F9FA8807B1}"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56043-C687-E448-A152-06F9FA8807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CC9D9DB-828D-274F-B17F-DD9498FA88C3}" type="datetimeFigureOut">
              <a:rPr lang="en-US" smtClean="0"/>
              <a:pPr/>
              <a:t>9/10/16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56043-C687-E448-A152-06F9FA8807B1}"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56043-C687-E448-A152-06F9FA8807B1}"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56043-C687-E448-A152-06F9FA8807B1}"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CC9D9DB-828D-274F-B17F-DD9498FA88C3}" type="datetimeFigureOut">
              <a:rPr lang="en-US" smtClean="0"/>
              <a:pPr/>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56043-C687-E448-A152-06F9FA8807B1}"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CC9D9DB-828D-274F-B17F-DD9498FA88C3}" type="datetimeFigureOut">
              <a:rPr lang="en-US" smtClean="0"/>
              <a:pPr/>
              <a:t>9/10/16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56043-C687-E448-A152-06F9FA8807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658813" y="2286000"/>
            <a:ext cx="7824787"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8CC9D9DB-828D-274F-B17F-DD9498FA88C3}" type="datetimeFigureOut">
              <a:rPr lang="en-US" smtClean="0"/>
              <a:pPr/>
              <a:t>9/10/16</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85C56043-C687-E448-A152-06F9FA8807B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Greek Theatre</a:t>
            </a:r>
            <a:endParaRPr lang="en-US" dirty="0"/>
          </a:p>
        </p:txBody>
      </p:sp>
      <p:sp>
        <p:nvSpPr>
          <p:cNvPr id="3" name="Subtitle 2"/>
          <p:cNvSpPr>
            <a:spLocks noGrp="1"/>
          </p:cNvSpPr>
          <p:nvPr>
            <p:ph type="subTitle" idx="1"/>
          </p:nvPr>
        </p:nvSpPr>
        <p:spPr/>
        <p:txBody>
          <a:bodyPr/>
          <a:lstStyle/>
          <a:p>
            <a:r>
              <a:rPr lang="en-US" dirty="0" smtClean="0"/>
              <a:t>Theatre Arts</a:t>
            </a:r>
            <a:endParaRPr lang="en-US" dirty="0"/>
          </a:p>
        </p:txBody>
      </p:sp>
      <p:pic>
        <p:nvPicPr>
          <p:cNvPr id="4" name="Picture 3"/>
          <p:cNvPicPr>
            <a:picLocks noChangeAspect="1"/>
          </p:cNvPicPr>
          <p:nvPr/>
        </p:nvPicPr>
        <p:blipFill>
          <a:blip r:embed="rId2"/>
          <a:stretch>
            <a:fillRect/>
          </a:stretch>
        </p:blipFill>
        <p:spPr>
          <a:xfrm>
            <a:off x="4102291" y="2895600"/>
            <a:ext cx="4382803" cy="3276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0257589">
            <a:off x="333989" y="469916"/>
            <a:ext cx="1515923" cy="1253911"/>
          </a:xfrm>
          <a:prstGeom prst="rect">
            <a:avLst/>
          </a:prstGeom>
        </p:spPr>
      </p:pic>
      <p:sp>
        <p:nvSpPr>
          <p:cNvPr id="2" name="Title 1"/>
          <p:cNvSpPr>
            <a:spLocks noGrp="1"/>
          </p:cNvSpPr>
          <p:nvPr>
            <p:ph type="title"/>
          </p:nvPr>
        </p:nvSpPr>
        <p:spPr/>
        <p:txBody>
          <a:bodyPr/>
          <a:lstStyle/>
          <a:p>
            <a:r>
              <a:rPr lang="en-US" smtClean="0"/>
              <a:t>Greek Chorus Functions</a:t>
            </a:r>
            <a:endParaRPr lang="en-US"/>
          </a:p>
        </p:txBody>
      </p:sp>
      <p:sp>
        <p:nvSpPr>
          <p:cNvPr id="3" name="Content Placeholder 2"/>
          <p:cNvSpPr>
            <a:spLocks noGrp="1"/>
          </p:cNvSpPr>
          <p:nvPr>
            <p:ph idx="1"/>
          </p:nvPr>
        </p:nvSpPr>
        <p:spPr/>
        <p:txBody>
          <a:bodyPr>
            <a:normAutofit fontScale="92500" lnSpcReduction="10000"/>
          </a:bodyPr>
          <a:lstStyle/>
          <a:p>
            <a:r>
              <a:rPr lang="en-US" smtClean="0"/>
              <a:t>First function: Narrator (tells stories, provides information)</a:t>
            </a:r>
          </a:p>
          <a:p>
            <a:r>
              <a:rPr lang="en-US" smtClean="0"/>
              <a:t>Bridge the gap between the audience and the players and intensify emotion</a:t>
            </a:r>
          </a:p>
          <a:p>
            <a:r>
              <a:rPr lang="en-US" smtClean="0"/>
              <a:t>Connect the audience and actors by making responses and asking questions</a:t>
            </a:r>
          </a:p>
          <a:p>
            <a:r>
              <a:rPr lang="en-US" smtClean="0"/>
              <a:t>Maintain a sense of ceremony and ritual</a:t>
            </a:r>
          </a:p>
          <a:p>
            <a:r>
              <a:rPr lang="en-US" smtClean="0"/>
              <a:t>Establish a lyric mood through rhythmic chanting and dance</a:t>
            </a:r>
          </a:p>
          <a:p>
            <a:r>
              <a:rPr lang="en-US" smtClean="0"/>
              <a:t>Reinforce passions of the dramatic action</a:t>
            </a:r>
          </a:p>
          <a:p>
            <a:r>
              <a:rPr lang="en-US" smtClean="0"/>
              <a:t>Unite music, dance and speech and connect dramatic episodes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257589">
            <a:off x="333989" y="469916"/>
            <a:ext cx="1515923" cy="1253911"/>
          </a:xfrm>
          <a:prstGeom prst="rect">
            <a:avLst/>
          </a:prstGeom>
        </p:spPr>
      </p:pic>
      <p:sp>
        <p:nvSpPr>
          <p:cNvPr id="2" name="Title 1"/>
          <p:cNvSpPr>
            <a:spLocks noGrp="1"/>
          </p:cNvSpPr>
          <p:nvPr>
            <p:ph type="title"/>
          </p:nvPr>
        </p:nvSpPr>
        <p:spPr>
          <a:xfrm>
            <a:off x="304800" y="456252"/>
            <a:ext cx="8178801" cy="1323041"/>
          </a:xfrm>
        </p:spPr>
        <p:txBody>
          <a:bodyPr/>
          <a:lstStyle/>
          <a:p>
            <a:r>
              <a:rPr lang="en-US" smtClean="0"/>
              <a:t>Greek Chorus Functions</a:t>
            </a:r>
            <a:endParaRPr lang="en-US"/>
          </a:p>
        </p:txBody>
      </p:sp>
      <p:sp>
        <p:nvSpPr>
          <p:cNvPr id="3" name="Content Placeholder 2"/>
          <p:cNvSpPr>
            <a:spLocks noGrp="1"/>
          </p:cNvSpPr>
          <p:nvPr>
            <p:ph idx="1"/>
          </p:nvPr>
        </p:nvSpPr>
        <p:spPr/>
        <p:txBody>
          <a:bodyPr>
            <a:normAutofit fontScale="92500" lnSpcReduction="20000"/>
          </a:bodyPr>
          <a:lstStyle/>
          <a:p>
            <a:r>
              <a:rPr lang="en-US" smtClean="0"/>
              <a:t>When the first actor stepped out of the chorus and assumed a role, the chorus was then able to assume a role as well (i.e. if the actor was playing a god, the chorus could become his worshippers)</a:t>
            </a:r>
          </a:p>
          <a:p>
            <a:r>
              <a:rPr lang="en-US" smtClean="0"/>
              <a:t>Chorus could work within the story as characters, or from the outside as impartial commentators</a:t>
            </a:r>
          </a:p>
          <a:p>
            <a:r>
              <a:rPr lang="en-US" smtClean="0"/>
              <a:t>Chorus could punctuate the action of a play with bursts of song and dance, which enlarged the dramatic action and relieved tension</a:t>
            </a:r>
          </a:p>
          <a:p>
            <a:r>
              <a:rPr lang="en-US" smtClean="0"/>
              <a:t>Ideal spectator – provided commentary and questions, gave opinions and warnings, clarified experiences and feelings of characters in everyday terms.  The chorus sympathized with victims, reinforced facts, separated episodes and often served as spokespeople for the conservative members of the community.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a:xfrm>
            <a:off x="457200" y="0"/>
            <a:ext cx="8229600" cy="1139825"/>
          </a:xfrm>
        </p:spPr>
        <p:txBody>
          <a:bodyPr/>
          <a:lstStyle/>
          <a:p>
            <a:r>
              <a:rPr lang="en-US" altLang="en-US"/>
              <a:t>The Actors</a:t>
            </a:r>
          </a:p>
        </p:txBody>
      </p:sp>
      <p:sp>
        <p:nvSpPr>
          <p:cNvPr id="15369" name="Rectangle 9"/>
          <p:cNvSpPr>
            <a:spLocks noGrp="1" noChangeArrowheads="1"/>
          </p:cNvSpPr>
          <p:nvPr>
            <p:ph type="body" sz="half" idx="2"/>
          </p:nvPr>
        </p:nvSpPr>
        <p:spPr>
          <a:xfrm>
            <a:off x="1689100" y="2743200"/>
            <a:ext cx="7010400" cy="3962400"/>
          </a:xfrm>
        </p:spPr>
        <p:txBody>
          <a:bodyPr>
            <a:normAutofit fontScale="85000" lnSpcReduction="10000"/>
          </a:bodyPr>
          <a:lstStyle/>
          <a:p>
            <a:pPr>
              <a:lnSpc>
                <a:spcPct val="120000"/>
              </a:lnSpc>
              <a:spcBef>
                <a:spcPts val="0"/>
              </a:spcBef>
            </a:pPr>
            <a:r>
              <a:rPr lang="en-US" altLang="en-US" sz="2400"/>
              <a:t>The Greek name for an actor was “hypocrite.” </a:t>
            </a:r>
          </a:p>
          <a:p>
            <a:pPr>
              <a:lnSpc>
                <a:spcPct val="120000"/>
              </a:lnSpc>
              <a:spcBef>
                <a:spcPts val="0"/>
              </a:spcBef>
              <a:buFont typeface="Wingdings" charset="2"/>
              <a:buNone/>
            </a:pPr>
            <a:endParaRPr lang="en-US" altLang="en-US" sz="1400"/>
          </a:p>
          <a:p>
            <a:pPr>
              <a:lnSpc>
                <a:spcPct val="120000"/>
              </a:lnSpc>
              <a:spcBef>
                <a:spcPts val="0"/>
              </a:spcBef>
            </a:pPr>
            <a:r>
              <a:rPr lang="en-US" altLang="en-US" sz="2400"/>
              <a:t>As there were only 3 actors, they wore masks to play multiple parts.</a:t>
            </a:r>
          </a:p>
          <a:p>
            <a:pPr>
              <a:lnSpc>
                <a:spcPct val="120000"/>
              </a:lnSpc>
              <a:spcBef>
                <a:spcPts val="0"/>
              </a:spcBef>
              <a:buFont typeface="Wingdings" charset="2"/>
              <a:buNone/>
            </a:pPr>
            <a:endParaRPr lang="en-US" altLang="en-US" sz="1200"/>
          </a:p>
          <a:p>
            <a:pPr>
              <a:lnSpc>
                <a:spcPct val="120000"/>
              </a:lnSpc>
              <a:spcBef>
                <a:spcPts val="0"/>
              </a:spcBef>
            </a:pPr>
            <a:r>
              <a:rPr lang="en-US" altLang="en-US" sz="2400"/>
              <a:t>All actors were men, because it was considered undignified for women to appear on stage</a:t>
            </a:r>
          </a:p>
          <a:p>
            <a:pPr>
              <a:lnSpc>
                <a:spcPct val="120000"/>
              </a:lnSpc>
              <a:spcBef>
                <a:spcPts val="0"/>
              </a:spcBef>
              <a:buFont typeface="Wingdings" charset="2"/>
              <a:buNone/>
            </a:pPr>
            <a:endParaRPr lang="en-US" altLang="en-US" sz="1200"/>
          </a:p>
          <a:p>
            <a:pPr>
              <a:lnSpc>
                <a:spcPct val="120000"/>
              </a:lnSpc>
              <a:spcBef>
                <a:spcPts val="0"/>
              </a:spcBef>
            </a:pPr>
            <a:r>
              <a:rPr lang="en-US" altLang="en-US" sz="2400"/>
              <a:t>Actors wore padded costumes, wigs, and high-heeled boots to make them taller and give them added dignity and power.</a:t>
            </a:r>
          </a:p>
          <a:p>
            <a:pPr>
              <a:lnSpc>
                <a:spcPct val="120000"/>
              </a:lnSpc>
              <a:spcBef>
                <a:spcPts val="0"/>
              </a:spcBef>
              <a:buFont typeface="Wingdings" charset="2"/>
              <a:buNone/>
            </a:pPr>
            <a:endParaRPr lang="en-US" altLang="en-US" sz="1200"/>
          </a:p>
          <a:p>
            <a:pPr>
              <a:lnSpc>
                <a:spcPct val="120000"/>
              </a:lnSpc>
              <a:spcBef>
                <a:spcPts val="0"/>
              </a:spcBef>
            </a:pPr>
            <a:r>
              <a:rPr lang="en-US" altLang="en-US" sz="2400"/>
              <a:t>Actors had to be able to speak in poetic language and sing using a loud and clear voice.</a:t>
            </a:r>
          </a:p>
        </p:txBody>
      </p:sp>
      <p:pic>
        <p:nvPicPr>
          <p:cNvPr id="15373" name="Picture 13" descr="athens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381000"/>
            <a:ext cx="3505200" cy="2054225"/>
          </a:xfrm>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48169"/>
      </p:ext>
    </p:extLst>
  </p:cSld>
  <p:clrMapOvr>
    <a:masterClrMapping/>
  </p:clrMapOvr>
  <p:transition spd="med">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05759">
            <a:off x="3291361" y="4590341"/>
            <a:ext cx="2749549" cy="1804956"/>
          </a:xfrm>
          <a:prstGeom prst="rect">
            <a:avLst/>
          </a:prstGeom>
        </p:spPr>
      </p:pic>
      <p:sp>
        <p:nvSpPr>
          <p:cNvPr id="2" name="Title 1"/>
          <p:cNvSpPr>
            <a:spLocks noGrp="1"/>
          </p:cNvSpPr>
          <p:nvPr>
            <p:ph type="title"/>
          </p:nvPr>
        </p:nvSpPr>
        <p:spPr/>
        <p:txBody>
          <a:bodyPr/>
          <a:lstStyle/>
          <a:p>
            <a:r>
              <a:rPr lang="en-US" smtClean="0"/>
              <a:t>Aristotle’s Tragic Hero</a:t>
            </a:r>
            <a:endParaRPr lang="en-US"/>
          </a:p>
        </p:txBody>
      </p:sp>
      <p:sp>
        <p:nvSpPr>
          <p:cNvPr id="3" name="Content Placeholder 2"/>
          <p:cNvSpPr>
            <a:spLocks noGrp="1"/>
          </p:cNvSpPr>
          <p:nvPr>
            <p:ph idx="1"/>
          </p:nvPr>
        </p:nvSpPr>
        <p:spPr/>
        <p:txBody>
          <a:bodyPr>
            <a:normAutofit/>
          </a:bodyPr>
          <a:lstStyle/>
          <a:p>
            <a:r>
              <a:rPr lang="en-US" smtClean="0"/>
              <a:t>Comes from nobility (royalty)</a:t>
            </a:r>
          </a:p>
          <a:p>
            <a:r>
              <a:rPr lang="en-US" smtClean="0"/>
              <a:t>Has a tragic flaw, </a:t>
            </a:r>
            <a:r>
              <a:rPr lang="en-US" i="1" smtClean="0"/>
              <a:t>hamartia</a:t>
            </a:r>
            <a:r>
              <a:rPr lang="en-US" smtClean="0"/>
              <a:t> (caused by a simple mistake or a character flaw, like pride)</a:t>
            </a:r>
          </a:p>
          <a:p>
            <a:r>
              <a:rPr lang="en-US" smtClean="0"/>
              <a:t>Undergoes a Reversal of Fortune (falls from high to low)</a:t>
            </a:r>
          </a:p>
          <a:p>
            <a:r>
              <a:rPr lang="en-US" smtClean="0"/>
              <a:t>Has a downfall</a:t>
            </a:r>
          </a:p>
          <a:p>
            <a:r>
              <a:rPr lang="en-US" smtClean="0"/>
              <a:t>Recognizes his mistakes</a:t>
            </a:r>
          </a:p>
        </p:txBody>
      </p:sp>
      <p:pic>
        <p:nvPicPr>
          <p:cNvPr id="4" name="Picture 3"/>
          <p:cNvPicPr>
            <a:picLocks noChangeAspect="1"/>
          </p:cNvPicPr>
          <p:nvPr/>
        </p:nvPicPr>
        <p:blipFill>
          <a:blip r:embed="rId3"/>
          <a:stretch>
            <a:fillRect/>
          </a:stretch>
        </p:blipFill>
        <p:spPr>
          <a:xfrm rot="20888892">
            <a:off x="5858605" y="4080829"/>
            <a:ext cx="2921001" cy="23199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Greek Stage</a:t>
            </a:r>
            <a:endParaRPr lang="en-US"/>
          </a:p>
        </p:txBody>
      </p:sp>
      <p:pic>
        <p:nvPicPr>
          <p:cNvPr id="4" name="Content Placeholder 3" descr="theater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2209800"/>
            <a:ext cx="3938016" cy="34381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Rectangle 4"/>
          <p:cNvSpPr/>
          <p:nvPr/>
        </p:nvSpPr>
        <p:spPr>
          <a:xfrm>
            <a:off x="620713" y="2222500"/>
            <a:ext cx="3798887" cy="3000821"/>
          </a:xfrm>
          <a:prstGeom prst="rect">
            <a:avLst/>
          </a:prstGeom>
        </p:spPr>
        <p:txBody>
          <a:bodyPr wrap="square">
            <a:spAutoFit/>
          </a:bodyPr>
          <a:lstStyle/>
          <a:p>
            <a:pPr>
              <a:spcBef>
                <a:spcPct val="50000"/>
              </a:spcBef>
            </a:pPr>
            <a:r>
              <a:rPr lang="en-US" altLang="en-US" b="1" u="sng">
                <a:solidFill>
                  <a:srgbClr val="00B050"/>
                </a:solidFill>
                <a:latin typeface="Arial" charset="0"/>
              </a:rPr>
              <a:t>Three Main Portions of Greek Theatre:</a:t>
            </a:r>
          </a:p>
          <a:p>
            <a:pPr>
              <a:spcBef>
                <a:spcPct val="50000"/>
              </a:spcBef>
            </a:pPr>
            <a:r>
              <a:rPr lang="en-US" altLang="en-US" b="1">
                <a:solidFill>
                  <a:srgbClr val="00B050"/>
                </a:solidFill>
                <a:latin typeface="Arial" charset="0"/>
              </a:rPr>
              <a:t>Skene</a:t>
            </a:r>
            <a:r>
              <a:rPr lang="en-US" altLang="en-US" b="1">
                <a:latin typeface="Arial" charset="0"/>
              </a:rPr>
              <a:t> – Portion of stage where actors performed (included 1-3 doors in and out)</a:t>
            </a:r>
          </a:p>
          <a:p>
            <a:pPr>
              <a:spcBef>
                <a:spcPct val="50000"/>
              </a:spcBef>
            </a:pPr>
            <a:r>
              <a:rPr lang="en-US" altLang="en-US" b="1">
                <a:solidFill>
                  <a:srgbClr val="00B050"/>
                </a:solidFill>
                <a:latin typeface="Arial" charset="0"/>
              </a:rPr>
              <a:t>Orchestra</a:t>
            </a:r>
            <a:r>
              <a:rPr lang="en-US" altLang="en-US" b="1">
                <a:latin typeface="Arial" charset="0"/>
              </a:rPr>
              <a:t> – “Dancing Place” where chorus sang to the audience</a:t>
            </a:r>
          </a:p>
          <a:p>
            <a:pPr>
              <a:spcBef>
                <a:spcPct val="50000"/>
              </a:spcBef>
            </a:pPr>
            <a:r>
              <a:rPr lang="en-US" altLang="en-US" b="1" err="1">
                <a:solidFill>
                  <a:srgbClr val="00B050"/>
                </a:solidFill>
                <a:latin typeface="Arial" charset="0"/>
              </a:rPr>
              <a:t>Theatron</a:t>
            </a:r>
            <a:r>
              <a:rPr lang="en-US" altLang="en-US" b="1">
                <a:latin typeface="Arial" charset="0"/>
              </a:rPr>
              <a:t> – Seating for audience</a:t>
            </a:r>
          </a:p>
        </p:txBody>
      </p:sp>
    </p:spTree>
    <p:extLst>
      <p:ext uri="{BB962C8B-B14F-4D97-AF65-F5344CB8AC3E}">
        <p14:creationId xmlns:p14="http://schemas.microsoft.com/office/powerpoint/2010/main" val="57035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ctr"/>
            <a:r>
              <a:rPr lang="en-US" altLang="en-US" sz="3600"/>
              <a:t>Dodoni Ancient Greek Theatre</a:t>
            </a:r>
            <a:endParaRPr lang="en-US" altLang="en-US"/>
          </a:p>
        </p:txBody>
      </p:sp>
      <p:sp>
        <p:nvSpPr>
          <p:cNvPr id="2051" name="Rectangle 3"/>
          <p:cNvSpPr>
            <a:spLocks noGrp="1" noChangeArrowheads="1"/>
          </p:cNvSpPr>
          <p:nvPr>
            <p:ph type="body" idx="1"/>
          </p:nvPr>
        </p:nvSpPr>
        <p:spPr/>
        <p:txBody>
          <a:bodyPr/>
          <a:lstStyle/>
          <a:p>
            <a:r>
              <a:rPr lang="en-US" altLang="en-US" sz="2800"/>
              <a:t>Theatres were built into sides of hills so that they could harness the natural acoustics.</a:t>
            </a:r>
            <a:endParaRPr lang="en-US" altLang="en-US"/>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96422"/>
            <a:ext cx="4648200" cy="306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67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3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barn(outVertical)">
                                      <p:cBhvr>
                                        <p:cTn id="13"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Greeks’ Special Effects</a:t>
            </a:r>
          </a:p>
        </p:txBody>
      </p:sp>
      <p:sp>
        <p:nvSpPr>
          <p:cNvPr id="14339" name="Rectangle 3"/>
          <p:cNvSpPr>
            <a:spLocks noGrp="1" noChangeArrowheads="1"/>
          </p:cNvSpPr>
          <p:nvPr>
            <p:ph type="body" idx="1"/>
          </p:nvPr>
        </p:nvSpPr>
        <p:spPr>
          <a:xfrm>
            <a:off x="381000" y="1905000"/>
            <a:ext cx="8305800" cy="4953000"/>
          </a:xfrm>
        </p:spPr>
        <p:txBody>
          <a:bodyPr>
            <a:normAutofit/>
          </a:bodyPr>
          <a:lstStyle/>
          <a:p>
            <a:pPr>
              <a:spcBef>
                <a:spcPts val="0"/>
              </a:spcBef>
            </a:pPr>
            <a:r>
              <a:rPr lang="en-US" altLang="en-US" sz="2600"/>
              <a:t>There were no curtains, intermissions, lights, or microphones. </a:t>
            </a:r>
          </a:p>
          <a:p>
            <a:pPr>
              <a:spcBef>
                <a:spcPts val="0"/>
              </a:spcBef>
              <a:buFont typeface="Wingdings" charset="2"/>
              <a:buNone/>
            </a:pPr>
            <a:endParaRPr lang="en-US" altLang="en-US" sz="1200"/>
          </a:p>
          <a:p>
            <a:pPr>
              <a:spcBef>
                <a:spcPts val="0"/>
              </a:spcBef>
            </a:pPr>
            <a:r>
              <a:rPr lang="en-US" altLang="en-US" sz="2600"/>
              <a:t>Consequently, all scenes took place in daylight settings, all scene changes had to be built into the actor’s dialogue, and the chorus and actors had to have strong voices.</a:t>
            </a:r>
          </a:p>
          <a:p>
            <a:pPr>
              <a:spcBef>
                <a:spcPts val="0"/>
              </a:spcBef>
              <a:buFont typeface="Wingdings" charset="2"/>
              <a:buNone/>
            </a:pPr>
            <a:endParaRPr lang="en-US" altLang="en-US" sz="1200"/>
          </a:p>
          <a:p>
            <a:pPr>
              <a:spcBef>
                <a:spcPts val="0"/>
              </a:spcBef>
            </a:pPr>
            <a:r>
              <a:rPr lang="en-US" altLang="en-US" sz="2600" b="1" u="sng"/>
              <a:t>Deus ex </a:t>
            </a:r>
            <a:r>
              <a:rPr lang="en-US" altLang="en-US" sz="2600" b="1" u="sng" err="1"/>
              <a:t>machina</a:t>
            </a:r>
            <a:r>
              <a:rPr lang="en-US" altLang="en-US" sz="2600"/>
              <a:t> (meaning: “god from the machine”) = type of crane used for suspending figures who portrayed gods.</a:t>
            </a:r>
          </a:p>
          <a:p>
            <a:pPr>
              <a:spcBef>
                <a:spcPts val="0"/>
              </a:spcBef>
              <a:buFont typeface="Wingdings" charset="2"/>
              <a:buNone/>
            </a:pPr>
            <a:endParaRPr lang="en-US" altLang="en-US" sz="1200"/>
          </a:p>
          <a:p>
            <a:pPr>
              <a:spcBef>
                <a:spcPts val="0"/>
              </a:spcBef>
            </a:pPr>
            <a:r>
              <a:rPr lang="en-US" altLang="en-US" sz="2600" b="1" u="sng" err="1"/>
              <a:t>Eccylema</a:t>
            </a:r>
            <a:r>
              <a:rPr lang="en-US" altLang="en-US" sz="2600"/>
              <a:t> = moveable or revolving platform.</a:t>
            </a:r>
          </a:p>
          <a:p>
            <a:pPr>
              <a:buFont typeface="Wingdings" charset="2"/>
              <a:buNone/>
            </a:pPr>
            <a:endParaRPr lang="en-US" altLang="en-US" sz="3000"/>
          </a:p>
        </p:txBody>
      </p:sp>
    </p:spTree>
    <p:extLst>
      <p:ext uri="{BB962C8B-B14F-4D97-AF65-F5344CB8AC3E}">
        <p14:creationId xmlns:p14="http://schemas.microsoft.com/office/powerpoint/2010/main" val="71891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 in Greek Society </a:t>
            </a:r>
            <a:endParaRPr lang="en-US" dirty="0"/>
          </a:p>
        </p:txBody>
      </p:sp>
      <p:sp>
        <p:nvSpPr>
          <p:cNvPr id="3" name="Content Placeholder 2"/>
          <p:cNvSpPr>
            <a:spLocks noGrp="1"/>
          </p:cNvSpPr>
          <p:nvPr>
            <p:ph idx="1"/>
          </p:nvPr>
        </p:nvSpPr>
        <p:spPr>
          <a:xfrm>
            <a:off x="304800" y="1981200"/>
            <a:ext cx="8510587" cy="4495801"/>
          </a:xfrm>
        </p:spPr>
        <p:txBody>
          <a:bodyPr/>
          <a:lstStyle/>
          <a:p>
            <a:r>
              <a:rPr lang="en-US" altLang="en-US" b="1" dirty="0" smtClean="0">
                <a:latin typeface="Calibri" charset="0"/>
              </a:rPr>
              <a:t>Ancient Greek myth—the theme of most dramatic tragedies—touched the individual and the universal heart and drew the audience together, especially in times of hardship.</a:t>
            </a:r>
          </a:p>
          <a:p>
            <a:r>
              <a:rPr lang="en-US" altLang="en-US" b="1" dirty="0" smtClean="0">
                <a:latin typeface="Calibri" charset="0"/>
              </a:rPr>
              <a:t>Because </a:t>
            </a:r>
            <a:r>
              <a:rPr lang="en-US" altLang="en-US" b="1" dirty="0">
                <a:latin typeface="Calibri" charset="0"/>
              </a:rPr>
              <a:t>the Festival of Dionysus served as a ritual to honor the god, attending the theater was a religious duty and responsibility of all pious </a:t>
            </a:r>
            <a:r>
              <a:rPr lang="en-US" altLang="en-US" b="1" dirty="0" smtClean="0">
                <a:latin typeface="Calibri" charset="0"/>
              </a:rPr>
              <a:t>citizens, but women and slaves were often left out</a:t>
            </a:r>
          </a:p>
          <a:p>
            <a:pPr lvl="1"/>
            <a:r>
              <a:rPr lang="en-US" altLang="en-US" b="1" dirty="0" smtClean="0">
                <a:latin typeface="Calibri" charset="0"/>
              </a:rPr>
              <a:t>Tragedy started at the City Dionysia, later become state sponsored </a:t>
            </a:r>
          </a:p>
          <a:p>
            <a:pPr lvl="1"/>
            <a:r>
              <a:rPr lang="en-US" altLang="en-US" b="1" dirty="0" smtClean="0">
                <a:latin typeface="Calibri" charset="0"/>
              </a:rPr>
              <a:t>First day still honored the tradition of dithyrambs, with a procession of a large Dionysus statue and the sacrifice of pigs </a:t>
            </a:r>
          </a:p>
          <a:p>
            <a:pPr lvl="1"/>
            <a:r>
              <a:rPr lang="en-US" altLang="en-US" b="1" dirty="0" smtClean="0">
                <a:latin typeface="Calibri" charset="0"/>
              </a:rPr>
              <a:t>Festival lasted several days, and prizes were given for best tragedy, comedy, acting, and choral singing </a:t>
            </a:r>
          </a:p>
          <a:p>
            <a:pPr lvl="1"/>
            <a:r>
              <a:rPr lang="en-US" altLang="en-US" b="1" dirty="0" smtClean="0">
                <a:latin typeface="Calibri" charset="0"/>
              </a:rPr>
              <a:t>Three playwrights competed, each writing 3 tragedies (in a trilogy) and a satyr</a:t>
            </a:r>
          </a:p>
        </p:txBody>
      </p:sp>
    </p:spTree>
    <p:extLst>
      <p:ext uri="{BB962C8B-B14F-4D97-AF65-F5344CB8AC3E}">
        <p14:creationId xmlns:p14="http://schemas.microsoft.com/office/powerpoint/2010/main" val="79188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Influence on Modern Theatre</a:t>
            </a:r>
            <a:endParaRPr lang="en-US" sz="4800" dirty="0"/>
          </a:p>
        </p:txBody>
      </p:sp>
      <p:sp>
        <p:nvSpPr>
          <p:cNvPr id="3" name="Content Placeholder 2"/>
          <p:cNvSpPr>
            <a:spLocks noGrp="1"/>
          </p:cNvSpPr>
          <p:nvPr>
            <p:ph idx="1"/>
          </p:nvPr>
        </p:nvSpPr>
        <p:spPr>
          <a:xfrm>
            <a:off x="457201" y="2286000"/>
            <a:ext cx="8026400" cy="4114800"/>
          </a:xfrm>
        </p:spPr>
        <p:txBody>
          <a:bodyPr>
            <a:normAutofit lnSpcReduction="10000"/>
          </a:bodyPr>
          <a:lstStyle/>
          <a:p>
            <a:r>
              <a:rPr lang="en-US" dirty="0" smtClean="0"/>
              <a:t>The aim of tragedy is still mainly to provide </a:t>
            </a:r>
            <a:r>
              <a:rPr lang="en-US" b="1" i="1" dirty="0" smtClean="0"/>
              <a:t>catharsis</a:t>
            </a:r>
            <a:r>
              <a:rPr lang="en-US" dirty="0" smtClean="0"/>
              <a:t>--a purging of emotion—through the suffering and transformation of the protagonist</a:t>
            </a:r>
          </a:p>
          <a:p>
            <a:pPr lvl="1"/>
            <a:r>
              <a:rPr lang="en-US" dirty="0" smtClean="0"/>
              <a:t>Examples: Shakespeare, Arthur Miller, Tennessee Williams</a:t>
            </a:r>
          </a:p>
          <a:p>
            <a:r>
              <a:rPr lang="en-US" dirty="0" smtClean="0"/>
              <a:t>The use of heightened language in tragedy—even though it’s no longer in verse, many playwrights still use very stylized language </a:t>
            </a:r>
          </a:p>
          <a:p>
            <a:pPr lvl="1"/>
            <a:r>
              <a:rPr lang="en-US" dirty="0" smtClean="0"/>
              <a:t>Examples: David Mamet </a:t>
            </a:r>
          </a:p>
          <a:p>
            <a:r>
              <a:rPr lang="en-US" dirty="0" smtClean="0"/>
              <a:t>Theatre Structure—remnants include: the audience </a:t>
            </a:r>
            <a:r>
              <a:rPr lang="en-US" smtClean="0"/>
              <a:t>in a raked </a:t>
            </a:r>
            <a:r>
              <a:rPr lang="en-US" dirty="0" smtClean="0"/>
              <a:t>semicircle, area dedicated to </a:t>
            </a:r>
            <a:r>
              <a:rPr lang="en-US" smtClean="0"/>
              <a:t>the orchestra, and a backstage area </a:t>
            </a:r>
            <a:endParaRPr lang="en-US" dirty="0" smtClean="0"/>
          </a:p>
          <a:p>
            <a:r>
              <a:rPr lang="en-US" dirty="0" smtClean="0"/>
              <a:t>Special Effects—although these have been modernized, many have their roots in Greek theatre</a:t>
            </a:r>
          </a:p>
          <a:p>
            <a:pPr lvl="1"/>
            <a:r>
              <a:rPr lang="en-US" dirty="0" smtClean="0"/>
              <a:t>Characters flying from above, wheeled platforms </a:t>
            </a:r>
          </a:p>
          <a:p>
            <a:endParaRPr lang="en-US" dirty="0"/>
          </a:p>
        </p:txBody>
      </p:sp>
    </p:spTree>
    <p:extLst>
      <p:ext uri="{BB962C8B-B14F-4D97-AF65-F5344CB8AC3E}">
        <p14:creationId xmlns:p14="http://schemas.microsoft.com/office/powerpoint/2010/main" val="110391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a:xfrm>
            <a:off x="457200" y="2057400"/>
            <a:ext cx="7824787" cy="4495800"/>
          </a:xfrm>
        </p:spPr>
        <p:txBody>
          <a:bodyPr>
            <a:normAutofit fontScale="92500" lnSpcReduction="10000"/>
          </a:bodyPr>
          <a:lstStyle/>
          <a:p>
            <a:r>
              <a:rPr lang="en-US" dirty="0"/>
              <a:t>The earliest origins of drama are to be found in Athens where ancient hymns, called dithyrambs, were sung in honor of the god Dionysus. </a:t>
            </a:r>
            <a:endParaRPr lang="en-US" dirty="0" smtClean="0"/>
          </a:p>
          <a:p>
            <a:r>
              <a:rPr lang="en-US" dirty="0"/>
              <a:t>His followers, formed a parade </a:t>
            </a:r>
            <a:r>
              <a:rPr lang="en-US" dirty="0" smtClean="0"/>
              <a:t>of satyrs, performed the dithyrambs in a chorus, and sacrificed a goat in honor of the god</a:t>
            </a:r>
          </a:p>
          <a:p>
            <a:r>
              <a:rPr lang="en-US" dirty="0"/>
              <a:t>Eventually, certain members of the chorus evolved to take special roles within the procession, but they were not yet actors </a:t>
            </a:r>
          </a:p>
          <a:p>
            <a:r>
              <a:rPr lang="en-US" dirty="0" smtClean="0"/>
              <a:t>Legend has it that Thespis is the first actor. He stepped out of the chorus and spoke to them as a separate character</a:t>
            </a:r>
          </a:p>
          <a:p>
            <a:pPr lvl="2"/>
            <a:r>
              <a:rPr lang="en-US" dirty="0" smtClean="0"/>
              <a:t>Origin of the name “thespian” for actors </a:t>
            </a:r>
          </a:p>
          <a:p>
            <a:pPr lvl="2"/>
            <a:r>
              <a:rPr lang="en-US" dirty="0" smtClean="0"/>
              <a:t>Later playwrights added additional characters </a:t>
            </a:r>
          </a:p>
          <a:p>
            <a:r>
              <a:rPr lang="en-US" dirty="0" smtClean="0"/>
              <a:t>Turned into a whole festival for Dionysus where citizens worshipped and playwrights won prizes. </a:t>
            </a:r>
            <a:endParaRPr lang="en-US" dirty="0"/>
          </a:p>
        </p:txBody>
      </p:sp>
    </p:spTree>
    <p:extLst>
      <p:ext uri="{BB962C8B-B14F-4D97-AF65-F5344CB8AC3E}">
        <p14:creationId xmlns:p14="http://schemas.microsoft.com/office/powerpoint/2010/main" val="5367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ea typeface="+mj-ea"/>
              </a:rPr>
              <a:t>Greek Playwrights</a:t>
            </a:r>
          </a:p>
        </p:txBody>
      </p:sp>
      <p:sp>
        <p:nvSpPr>
          <p:cNvPr id="11267" name="Rectangle 3"/>
          <p:cNvSpPr>
            <a:spLocks noGrp="1" noChangeArrowheads="1"/>
          </p:cNvSpPr>
          <p:nvPr>
            <p:ph type="body" idx="1"/>
          </p:nvPr>
        </p:nvSpPr>
        <p:spPr>
          <a:xfrm>
            <a:off x="227807" y="2133600"/>
            <a:ext cx="8686800" cy="4648200"/>
          </a:xfrm>
        </p:spPr>
        <p:txBody>
          <a:bodyPr>
            <a:normAutofit fontScale="92500" lnSpcReduction="10000"/>
          </a:bodyPr>
          <a:lstStyle/>
          <a:p>
            <a:pPr eaLnBrk="1" hangingPunct="1">
              <a:lnSpc>
                <a:spcPct val="80000"/>
              </a:lnSpc>
              <a:buFont typeface="Wingdings" pitchFamily="2" charset="2"/>
              <a:buChar char="l"/>
              <a:defRPr/>
            </a:pPr>
            <a:r>
              <a:rPr lang="en-US" sz="1600" b="1" i="1" dirty="0" smtClean="0">
                <a:solidFill>
                  <a:schemeClr val="tx2"/>
                </a:solidFill>
                <a:ea typeface="+mn-ea"/>
              </a:rPr>
              <a:t>Aeschylus</a:t>
            </a:r>
            <a:r>
              <a:rPr lang="en-US" sz="1600" dirty="0" smtClean="0">
                <a:ea typeface="+mn-ea"/>
              </a:rPr>
              <a:t> (525-456 BC)</a:t>
            </a:r>
          </a:p>
          <a:p>
            <a:pPr lvl="1" eaLnBrk="1" hangingPunct="1">
              <a:lnSpc>
                <a:spcPct val="80000"/>
              </a:lnSpc>
              <a:buFont typeface="Wingdings" pitchFamily="2" charset="2"/>
              <a:buChar char="l"/>
              <a:defRPr/>
            </a:pPr>
            <a:r>
              <a:rPr lang="en-US" sz="1600" dirty="0" smtClean="0"/>
              <a:t>Often called the Father of Tragedy</a:t>
            </a:r>
          </a:p>
          <a:p>
            <a:pPr lvl="1" eaLnBrk="1" hangingPunct="1">
              <a:lnSpc>
                <a:spcPct val="80000"/>
              </a:lnSpc>
              <a:buFont typeface="Wingdings" pitchFamily="2" charset="2"/>
              <a:buChar char="l"/>
              <a:defRPr/>
            </a:pPr>
            <a:r>
              <a:rPr lang="en-US" sz="1600" dirty="0" smtClean="0"/>
              <a:t>Plays dealt with the interaction between gods and men,</a:t>
            </a:r>
          </a:p>
          <a:p>
            <a:pPr lvl="1" eaLnBrk="1" hangingPunct="1">
              <a:lnSpc>
                <a:spcPct val="80000"/>
              </a:lnSpc>
              <a:buFont typeface="Wingdings" pitchFamily="2" charset="2"/>
              <a:buNone/>
              <a:defRPr/>
            </a:pPr>
            <a:r>
              <a:rPr lang="en-US" sz="1600" dirty="0" smtClean="0"/>
              <a:t>    with emphasis on the inevitability of suffering.  </a:t>
            </a:r>
          </a:p>
          <a:p>
            <a:pPr lvl="1" eaLnBrk="1" hangingPunct="1">
              <a:lnSpc>
                <a:spcPct val="80000"/>
              </a:lnSpc>
              <a:buFont typeface="Wingdings" pitchFamily="2" charset="2"/>
              <a:buChar char="l"/>
              <a:defRPr/>
            </a:pPr>
            <a:r>
              <a:rPr lang="en-US" sz="1600" dirty="0" smtClean="0"/>
              <a:t>Known for his </a:t>
            </a:r>
            <a:r>
              <a:rPr lang="en-US" sz="1600" i="1" dirty="0" err="1" smtClean="0"/>
              <a:t>Orestia</a:t>
            </a:r>
            <a:r>
              <a:rPr lang="en-US" sz="1600" i="1" dirty="0" smtClean="0"/>
              <a:t> </a:t>
            </a:r>
            <a:r>
              <a:rPr lang="en-US" sz="1600" dirty="0" smtClean="0"/>
              <a:t>trilogy</a:t>
            </a:r>
            <a:endParaRPr lang="en-US" sz="1600" i="1" dirty="0" smtClean="0"/>
          </a:p>
          <a:p>
            <a:pPr eaLnBrk="1" hangingPunct="1">
              <a:lnSpc>
                <a:spcPct val="80000"/>
              </a:lnSpc>
              <a:buFont typeface="Wingdings" pitchFamily="2" charset="2"/>
              <a:buChar char="l"/>
              <a:defRPr/>
            </a:pPr>
            <a:r>
              <a:rPr lang="en-US" sz="1600" b="1" i="1" dirty="0" smtClean="0">
                <a:solidFill>
                  <a:schemeClr val="tx2"/>
                </a:solidFill>
                <a:ea typeface="+mn-ea"/>
              </a:rPr>
              <a:t>Sophocles</a:t>
            </a:r>
            <a:r>
              <a:rPr lang="en-US" sz="1600" dirty="0" smtClean="0">
                <a:ea typeface="+mn-ea"/>
              </a:rPr>
              <a:t> (496-406 BC)</a:t>
            </a:r>
          </a:p>
          <a:p>
            <a:pPr lvl="1" eaLnBrk="1" hangingPunct="1">
              <a:lnSpc>
                <a:spcPct val="80000"/>
              </a:lnSpc>
              <a:buFont typeface="Wingdings" pitchFamily="2" charset="2"/>
              <a:buChar char="l"/>
              <a:defRPr/>
            </a:pPr>
            <a:r>
              <a:rPr lang="en-US" sz="1600" dirty="0" smtClean="0"/>
              <a:t>Responsible for the addition of the third actor on stage</a:t>
            </a:r>
          </a:p>
          <a:p>
            <a:pPr lvl="1" eaLnBrk="1" hangingPunct="1">
              <a:lnSpc>
                <a:spcPct val="80000"/>
              </a:lnSpc>
              <a:buFont typeface="Wingdings" pitchFamily="2" charset="2"/>
              <a:buChar char="l"/>
              <a:defRPr/>
            </a:pPr>
            <a:r>
              <a:rPr lang="en-US" sz="1600" dirty="0" smtClean="0"/>
              <a:t>He wrote over one hundred plays</a:t>
            </a:r>
          </a:p>
          <a:p>
            <a:pPr lvl="1" eaLnBrk="1" hangingPunct="1">
              <a:lnSpc>
                <a:spcPct val="80000"/>
              </a:lnSpc>
              <a:buFont typeface="Wingdings" pitchFamily="2" charset="2"/>
              <a:buChar char="l"/>
              <a:defRPr/>
            </a:pPr>
            <a:r>
              <a:rPr lang="en-US" sz="1600" dirty="0" smtClean="0"/>
              <a:t>He won the City Dionysia prize 18 times</a:t>
            </a:r>
          </a:p>
          <a:p>
            <a:pPr lvl="1" eaLnBrk="1" hangingPunct="1">
              <a:lnSpc>
                <a:spcPct val="80000"/>
              </a:lnSpc>
              <a:buFont typeface="Wingdings" pitchFamily="2" charset="2"/>
              <a:buChar char="l"/>
              <a:defRPr/>
            </a:pPr>
            <a:r>
              <a:rPr lang="en-US" sz="1600" dirty="0" smtClean="0"/>
              <a:t>Only seven of this plays have survived</a:t>
            </a:r>
          </a:p>
          <a:p>
            <a:pPr lvl="1" eaLnBrk="1" hangingPunct="1">
              <a:lnSpc>
                <a:spcPct val="80000"/>
              </a:lnSpc>
              <a:buFont typeface="Wingdings" pitchFamily="2" charset="2"/>
              <a:buChar char="l"/>
              <a:defRPr/>
            </a:pPr>
            <a:r>
              <a:rPr lang="en-US" sz="1600" dirty="0" smtClean="0"/>
              <a:t>Known for </a:t>
            </a:r>
            <a:r>
              <a:rPr lang="en-US" sz="1600" i="1" dirty="0" smtClean="0"/>
              <a:t>Oedipus Rex</a:t>
            </a:r>
          </a:p>
          <a:p>
            <a:pPr eaLnBrk="1" hangingPunct="1">
              <a:lnSpc>
                <a:spcPct val="80000"/>
              </a:lnSpc>
              <a:buFont typeface="Wingdings" pitchFamily="2" charset="2"/>
              <a:buChar char="l"/>
              <a:defRPr/>
            </a:pPr>
            <a:r>
              <a:rPr lang="en-US" sz="1600" b="1" i="1" dirty="0" err="1" smtClean="0">
                <a:solidFill>
                  <a:schemeClr val="tx2"/>
                </a:solidFill>
                <a:ea typeface="+mn-ea"/>
              </a:rPr>
              <a:t>Euripedes</a:t>
            </a:r>
            <a:r>
              <a:rPr lang="en-US" sz="1600" dirty="0" smtClean="0">
                <a:ea typeface="+mn-ea"/>
              </a:rPr>
              <a:t> (480-406 BC)</a:t>
            </a:r>
          </a:p>
          <a:p>
            <a:pPr lvl="1" eaLnBrk="1" hangingPunct="1">
              <a:lnSpc>
                <a:spcPct val="80000"/>
              </a:lnSpc>
              <a:buFont typeface="Wingdings" pitchFamily="2" charset="2"/>
              <a:buChar char="l"/>
              <a:defRPr/>
            </a:pPr>
            <a:r>
              <a:rPr lang="en-US" sz="1600" dirty="0" smtClean="0"/>
              <a:t>Youngest, most modern, and least popular of the three great writers of tragedy.  </a:t>
            </a:r>
          </a:p>
          <a:p>
            <a:pPr lvl="1" eaLnBrk="1" hangingPunct="1">
              <a:lnSpc>
                <a:spcPct val="80000"/>
              </a:lnSpc>
              <a:buFont typeface="Wingdings" pitchFamily="2" charset="2"/>
              <a:buChar char="l"/>
              <a:defRPr/>
            </a:pPr>
            <a:r>
              <a:rPr lang="en-US" sz="1600" dirty="0" smtClean="0"/>
              <a:t>Emphasized psychological motivation and social consciousness</a:t>
            </a:r>
          </a:p>
          <a:p>
            <a:pPr lvl="1" eaLnBrk="1" hangingPunct="1">
              <a:lnSpc>
                <a:spcPct val="80000"/>
              </a:lnSpc>
              <a:buFont typeface="Wingdings" pitchFamily="2" charset="2"/>
              <a:buChar char="l"/>
              <a:defRPr/>
            </a:pPr>
            <a:r>
              <a:rPr lang="en-US" sz="1600" dirty="0" smtClean="0"/>
              <a:t>Appealed to the emotions by including in his plays a look at the small details of the daily lives of his characters</a:t>
            </a:r>
          </a:p>
          <a:p>
            <a:pPr lvl="1" eaLnBrk="1" hangingPunct="1">
              <a:lnSpc>
                <a:spcPct val="80000"/>
              </a:lnSpc>
              <a:buFont typeface="Wingdings" pitchFamily="2" charset="2"/>
              <a:buChar char="l"/>
              <a:defRPr/>
            </a:pPr>
            <a:endParaRPr lang="en-US" sz="1600" dirty="0" smtClean="0"/>
          </a:p>
          <a:p>
            <a:pPr lvl="1" eaLnBrk="1" hangingPunct="1">
              <a:lnSpc>
                <a:spcPct val="80000"/>
              </a:lnSpc>
              <a:buFont typeface="Wingdings" pitchFamily="2" charset="2"/>
              <a:buNone/>
              <a:defRPr/>
            </a:pPr>
            <a:r>
              <a:rPr lang="en-US" sz="1400" i="1" dirty="0" smtClean="0">
                <a:solidFill>
                  <a:schemeClr val="tx2"/>
                </a:solidFill>
              </a:rPr>
              <a:t>Aeschylus wrote about gods, Sophocles wrote about heroes, and </a:t>
            </a:r>
            <a:r>
              <a:rPr lang="en-US" sz="1400" i="1" dirty="0" err="1" smtClean="0">
                <a:solidFill>
                  <a:schemeClr val="tx2"/>
                </a:solidFill>
              </a:rPr>
              <a:t>Euripedes</a:t>
            </a:r>
            <a:r>
              <a:rPr lang="en-US" sz="1400" i="1" dirty="0" smtClean="0">
                <a:solidFill>
                  <a:schemeClr val="tx2"/>
                </a:solidFill>
              </a:rPr>
              <a:t> wrote about men.</a:t>
            </a:r>
          </a:p>
        </p:txBody>
      </p:sp>
      <p:sp>
        <p:nvSpPr>
          <p:cNvPr id="8196" name="Text Box 7"/>
          <p:cNvSpPr txBox="1">
            <a:spLocks noChangeArrowheads="1"/>
          </p:cNvSpPr>
          <p:nvPr/>
        </p:nvSpPr>
        <p:spPr bwMode="auto">
          <a:xfrm>
            <a:off x="6781800" y="4275137"/>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a:spcBef>
                <a:spcPct val="50000"/>
              </a:spcBef>
            </a:pPr>
            <a:r>
              <a:rPr lang="en-US" altLang="en-US" sz="1400" dirty="0">
                <a:solidFill>
                  <a:schemeClr val="folHlink"/>
                </a:solidFill>
              </a:rPr>
              <a:t>Sophocles</a:t>
            </a:r>
          </a:p>
          <a:p>
            <a:pPr algn="ctr">
              <a:spcBef>
                <a:spcPct val="50000"/>
              </a:spcBef>
            </a:pPr>
            <a:r>
              <a:rPr lang="en-US" altLang="en-US" sz="1200" dirty="0">
                <a:solidFill>
                  <a:schemeClr val="tx2"/>
                </a:solidFill>
              </a:rPr>
              <a:t>(Google Images)</a:t>
            </a:r>
          </a:p>
        </p:txBody>
      </p:sp>
      <p:sp>
        <p:nvSpPr>
          <p:cNvPr id="8197" name="Text Box 8"/>
          <p:cNvSpPr txBox="1">
            <a:spLocks noChangeArrowheads="1"/>
          </p:cNvSpPr>
          <p:nvPr/>
        </p:nvSpPr>
        <p:spPr bwMode="auto">
          <a:xfrm>
            <a:off x="6858000" y="5867400"/>
            <a:ext cx="259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spcBef>
                <a:spcPct val="50000"/>
              </a:spcBef>
            </a:pPr>
            <a:r>
              <a:rPr lang="en-US" altLang="en-US" sz="1200">
                <a:solidFill>
                  <a:schemeClr val="folHlink"/>
                </a:solidFill>
              </a:rPr>
              <a:t>(“History of Theatre”)</a:t>
            </a:r>
          </a:p>
          <a:p>
            <a:pPr>
              <a:spcBef>
                <a:spcPct val="50000"/>
              </a:spcBef>
            </a:pPr>
            <a:endParaRPr lang="en-US" altLang="en-US" sz="1200"/>
          </a:p>
        </p:txBody>
      </p:sp>
      <p:pic>
        <p:nvPicPr>
          <p:cNvPr id="8198" name="Picture 9" descr="sopho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2205038"/>
            <a:ext cx="1362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343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ea typeface="+mj-ea"/>
              </a:rPr>
              <a:t>Greek Playwrights</a:t>
            </a:r>
          </a:p>
        </p:txBody>
      </p:sp>
      <p:sp>
        <p:nvSpPr>
          <p:cNvPr id="12291" name="Rectangle 3"/>
          <p:cNvSpPr>
            <a:spLocks noGrp="1" noChangeArrowheads="1"/>
          </p:cNvSpPr>
          <p:nvPr>
            <p:ph type="body" idx="1"/>
          </p:nvPr>
        </p:nvSpPr>
        <p:spPr>
          <a:xfrm>
            <a:off x="381000" y="2181225"/>
            <a:ext cx="5943600" cy="4038600"/>
          </a:xfrm>
        </p:spPr>
        <p:txBody>
          <a:bodyPr>
            <a:normAutofit lnSpcReduction="10000"/>
          </a:bodyPr>
          <a:lstStyle/>
          <a:p>
            <a:pPr eaLnBrk="1" hangingPunct="1">
              <a:lnSpc>
                <a:spcPct val="80000"/>
              </a:lnSpc>
              <a:buFont typeface="Wingdings" pitchFamily="2" charset="2"/>
              <a:buChar char="l"/>
              <a:defRPr/>
            </a:pPr>
            <a:r>
              <a:rPr lang="en-US" sz="1600" b="1" i="1" dirty="0" smtClean="0">
                <a:solidFill>
                  <a:schemeClr val="tx2"/>
                </a:solidFill>
                <a:ea typeface="+mn-ea"/>
              </a:rPr>
              <a:t>Aristophanes</a:t>
            </a:r>
            <a:r>
              <a:rPr lang="en-US" sz="1600" dirty="0" smtClean="0">
                <a:ea typeface="+mn-ea"/>
              </a:rPr>
              <a:t> (448–380 BC)</a:t>
            </a:r>
          </a:p>
          <a:p>
            <a:pPr lvl="1" eaLnBrk="1" hangingPunct="1">
              <a:lnSpc>
                <a:spcPct val="80000"/>
              </a:lnSpc>
              <a:buFont typeface="Wingdings" pitchFamily="2" charset="2"/>
              <a:buChar char="l"/>
              <a:defRPr/>
            </a:pPr>
            <a:r>
              <a:rPr lang="en-US" sz="1600" dirty="0" smtClean="0"/>
              <a:t>The eleven surviving plays are the only examples we have of what is called “Old Comedy”.</a:t>
            </a:r>
          </a:p>
          <a:p>
            <a:pPr lvl="1" eaLnBrk="1" hangingPunct="1">
              <a:lnSpc>
                <a:spcPct val="80000"/>
              </a:lnSpc>
              <a:buFont typeface="Wingdings" pitchFamily="2" charset="2"/>
              <a:buChar char="l"/>
              <a:defRPr/>
            </a:pPr>
            <a:r>
              <a:rPr lang="en-US" sz="1600" dirty="0" smtClean="0"/>
              <a:t>Wrote very funny and popular social satire</a:t>
            </a:r>
          </a:p>
          <a:p>
            <a:pPr lvl="1" eaLnBrk="1" hangingPunct="1">
              <a:lnSpc>
                <a:spcPct val="80000"/>
              </a:lnSpc>
              <a:buFont typeface="Wingdings" pitchFamily="2" charset="2"/>
              <a:buChar char="l"/>
              <a:defRPr/>
            </a:pPr>
            <a:r>
              <a:rPr lang="en-US" sz="1600" dirty="0" smtClean="0"/>
              <a:t>He poked fun at public figures such as Socrates and </a:t>
            </a:r>
            <a:r>
              <a:rPr lang="en-US" sz="1600" dirty="0" err="1" smtClean="0"/>
              <a:t>Euripedes</a:t>
            </a:r>
            <a:r>
              <a:rPr lang="en-US" sz="1600" dirty="0" smtClean="0"/>
              <a:t>.</a:t>
            </a:r>
          </a:p>
          <a:p>
            <a:pPr lvl="1" eaLnBrk="1" hangingPunct="1">
              <a:lnSpc>
                <a:spcPct val="80000"/>
              </a:lnSpc>
              <a:buFont typeface="Wingdings" pitchFamily="2" charset="2"/>
              <a:buChar char="l"/>
              <a:defRPr/>
            </a:pPr>
            <a:r>
              <a:rPr lang="en-US" sz="1600" dirty="0" smtClean="0"/>
              <a:t>He was not above having the gods come out second best in plays.</a:t>
            </a:r>
            <a:endParaRPr lang="en-US" sz="1600" i="1" dirty="0" smtClean="0"/>
          </a:p>
          <a:p>
            <a:pPr eaLnBrk="1" hangingPunct="1">
              <a:lnSpc>
                <a:spcPct val="80000"/>
              </a:lnSpc>
              <a:buFont typeface="Wingdings" pitchFamily="2" charset="2"/>
              <a:buChar char="l"/>
              <a:defRPr/>
            </a:pPr>
            <a:r>
              <a:rPr lang="en-US" sz="1600" b="1" i="1" dirty="0" smtClean="0">
                <a:solidFill>
                  <a:schemeClr val="tx2"/>
                </a:solidFill>
                <a:ea typeface="+mn-ea"/>
              </a:rPr>
              <a:t>Menander</a:t>
            </a:r>
            <a:r>
              <a:rPr lang="en-US" sz="1600" dirty="0" smtClean="0">
                <a:ea typeface="+mn-ea"/>
              </a:rPr>
              <a:t> (342-291 BC)</a:t>
            </a:r>
          </a:p>
          <a:p>
            <a:pPr lvl="1" eaLnBrk="1" hangingPunct="1">
              <a:lnSpc>
                <a:spcPct val="80000"/>
              </a:lnSpc>
              <a:buFont typeface="Wingdings" pitchFamily="2" charset="2"/>
              <a:buChar char="l"/>
              <a:defRPr/>
            </a:pPr>
            <a:r>
              <a:rPr lang="en-US" sz="1600" dirty="0" smtClean="0"/>
              <a:t>He is known for “New Comedy”.</a:t>
            </a:r>
          </a:p>
          <a:p>
            <a:pPr lvl="1" eaLnBrk="1" hangingPunct="1">
              <a:lnSpc>
                <a:spcPct val="80000"/>
              </a:lnSpc>
              <a:buFont typeface="Wingdings" pitchFamily="2" charset="2"/>
              <a:buChar char="l"/>
              <a:defRPr/>
            </a:pPr>
            <a:r>
              <a:rPr lang="en-US" sz="1600" dirty="0" smtClean="0"/>
              <a:t>The only surviving work of this style was written by Menander</a:t>
            </a:r>
          </a:p>
          <a:p>
            <a:pPr lvl="1" eaLnBrk="1" hangingPunct="1">
              <a:lnSpc>
                <a:spcPct val="80000"/>
              </a:lnSpc>
              <a:buFont typeface="Wingdings" pitchFamily="2" charset="2"/>
              <a:buChar char="l"/>
              <a:defRPr/>
            </a:pPr>
            <a:r>
              <a:rPr lang="en-US" sz="1600" dirty="0" smtClean="0"/>
              <a:t>He wrote comedies dealing with daily life and domestic situations</a:t>
            </a:r>
          </a:p>
          <a:p>
            <a:pPr lvl="1" eaLnBrk="1" hangingPunct="1">
              <a:lnSpc>
                <a:spcPct val="80000"/>
              </a:lnSpc>
              <a:buFont typeface="Wingdings" pitchFamily="2" charset="2"/>
              <a:buChar char="l"/>
              <a:defRPr/>
            </a:pPr>
            <a:r>
              <a:rPr lang="en-US" sz="1600" dirty="0" smtClean="0"/>
              <a:t>His plays featured characters such as clever servants, protective fathers, and young lovers—types who have been standards in the comic theatre ever since.</a:t>
            </a:r>
          </a:p>
        </p:txBody>
      </p:sp>
      <p:sp>
        <p:nvSpPr>
          <p:cNvPr id="9220" name="Text Box 7"/>
          <p:cNvSpPr txBox="1">
            <a:spLocks noChangeArrowheads="1"/>
          </p:cNvSpPr>
          <p:nvPr/>
        </p:nvSpPr>
        <p:spPr bwMode="auto">
          <a:xfrm>
            <a:off x="6600825" y="4761706"/>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a:spcBef>
                <a:spcPct val="50000"/>
              </a:spcBef>
            </a:pPr>
            <a:r>
              <a:rPr lang="en-US" altLang="en-US" sz="1400">
                <a:solidFill>
                  <a:schemeClr val="folHlink"/>
                </a:solidFill>
              </a:rPr>
              <a:t>Aristophanes</a:t>
            </a:r>
          </a:p>
          <a:p>
            <a:pPr algn="ctr">
              <a:spcBef>
                <a:spcPct val="50000"/>
              </a:spcBef>
            </a:pPr>
            <a:r>
              <a:rPr lang="en-US" altLang="en-US" sz="1200" dirty="0">
                <a:solidFill>
                  <a:schemeClr val="tx2"/>
                </a:solidFill>
              </a:rPr>
              <a:t>(Google Images)</a:t>
            </a:r>
          </a:p>
        </p:txBody>
      </p:sp>
      <p:sp>
        <p:nvSpPr>
          <p:cNvPr id="9221" name="Text Box 8"/>
          <p:cNvSpPr txBox="1">
            <a:spLocks noChangeArrowheads="1"/>
          </p:cNvSpPr>
          <p:nvPr/>
        </p:nvSpPr>
        <p:spPr bwMode="auto">
          <a:xfrm>
            <a:off x="6502401" y="5562600"/>
            <a:ext cx="198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spcBef>
                <a:spcPct val="50000"/>
              </a:spcBef>
            </a:pPr>
            <a:r>
              <a:rPr lang="en-US" altLang="en-US" sz="1200" dirty="0">
                <a:solidFill>
                  <a:schemeClr val="folHlink"/>
                </a:solidFill>
              </a:rPr>
              <a:t>(“History of Theatre”)</a:t>
            </a:r>
          </a:p>
          <a:p>
            <a:pPr>
              <a:spcBef>
                <a:spcPct val="50000"/>
              </a:spcBef>
            </a:pPr>
            <a:endParaRPr lang="en-US" altLang="en-US" sz="1200" dirty="0"/>
          </a:p>
        </p:txBody>
      </p:sp>
      <p:pic>
        <p:nvPicPr>
          <p:cNvPr id="9222" name="Picture 9" descr="aristophanes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2181225"/>
            <a:ext cx="14287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1396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Play Structure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ea"/>
              <a:buAutoNum type="circleNumDbPlain"/>
            </a:pPr>
            <a:r>
              <a:rPr lang="en-US" dirty="0" smtClean="0"/>
              <a:t>Prologue – characters tell audience generally what the play is going to be about (introduction)</a:t>
            </a:r>
          </a:p>
          <a:p>
            <a:pPr marL="457200" indent="-457200">
              <a:buFont typeface="+mj-ea"/>
              <a:buAutoNum type="circleNumDbPlain"/>
            </a:pPr>
            <a:r>
              <a:rPr lang="en-US" dirty="0" err="1" smtClean="0"/>
              <a:t>Parados</a:t>
            </a:r>
            <a:r>
              <a:rPr lang="en-US" dirty="0" smtClean="0"/>
              <a:t> – chorus tells audience what happened before the play’s beginning</a:t>
            </a:r>
          </a:p>
          <a:p>
            <a:pPr marL="457200" indent="-457200">
              <a:buFont typeface="+mj-ea"/>
              <a:buAutoNum type="circleNumDbPlain"/>
            </a:pPr>
            <a:r>
              <a:rPr lang="en-US" dirty="0" smtClean="0"/>
              <a:t>Episode – scene</a:t>
            </a:r>
          </a:p>
          <a:p>
            <a:pPr marL="457200" indent="-457200">
              <a:buFont typeface="+mj-ea"/>
              <a:buAutoNum type="circleNumDbPlain"/>
            </a:pPr>
            <a:r>
              <a:rPr lang="en-US" dirty="0" smtClean="0"/>
              <a:t>Choral Ode – chorus speaks to scene</a:t>
            </a:r>
          </a:p>
          <a:p>
            <a:pPr marL="457200" indent="-457200">
              <a:buFont typeface="+mj-ea"/>
              <a:buAutoNum type="circleNumDbPlain"/>
            </a:pPr>
            <a:r>
              <a:rPr lang="en-US" dirty="0" smtClean="0"/>
              <a:t>(Repeat 3 &amp; 4 as necessary)</a:t>
            </a:r>
          </a:p>
          <a:p>
            <a:pPr marL="457200" indent="-457200">
              <a:buFont typeface="+mj-ea"/>
              <a:buAutoNum type="circleNumDbPlain"/>
            </a:pPr>
            <a:r>
              <a:rPr lang="en-US" dirty="0" smtClean="0"/>
              <a:t>Final Episode – final scene</a:t>
            </a:r>
          </a:p>
          <a:p>
            <a:pPr marL="457200" indent="-457200">
              <a:buFont typeface="+mj-ea"/>
              <a:buAutoNum type="circleNumDbPlain"/>
            </a:pPr>
            <a:r>
              <a:rPr lang="en-US" dirty="0" smtClean="0"/>
              <a:t>Exodus – chorus tells audience what they have learned from the story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Greek Tragedy Elements</a:t>
            </a:r>
            <a:endParaRPr lang="en-US"/>
          </a:p>
        </p:txBody>
      </p:sp>
      <p:sp>
        <p:nvSpPr>
          <p:cNvPr id="3" name="Content Placeholder 2"/>
          <p:cNvSpPr>
            <a:spLocks noGrp="1"/>
          </p:cNvSpPr>
          <p:nvPr>
            <p:ph idx="1"/>
          </p:nvPr>
        </p:nvSpPr>
        <p:spPr/>
        <p:txBody>
          <a:bodyPr>
            <a:normAutofit lnSpcReduction="10000"/>
          </a:bodyPr>
          <a:lstStyle/>
          <a:p>
            <a:r>
              <a:rPr lang="en-US" smtClean="0"/>
              <a:t>Chorus: The voice of the citizens in a tragedy. They became less important as playwrights began to use actors.</a:t>
            </a:r>
          </a:p>
          <a:p>
            <a:r>
              <a:rPr lang="en-US" smtClean="0"/>
              <a:t>Masks: Used by actors/chorus so that many different characters could be played by one person and so that the actors’ expressions could be seen from far away</a:t>
            </a:r>
          </a:p>
          <a:p>
            <a:r>
              <a:rPr lang="en-US" smtClean="0"/>
              <a:t>The Unities: A way of providing a central focus to a play.  Aristotle believed that perfect tragedies had:</a:t>
            </a:r>
          </a:p>
          <a:p>
            <a:pPr lvl="1"/>
            <a:r>
              <a:rPr lang="en-US" smtClean="0"/>
              <a:t>Unity of Time: The play takes place in a 24 hour time period</a:t>
            </a:r>
          </a:p>
          <a:p>
            <a:pPr lvl="1"/>
            <a:r>
              <a:rPr lang="en-US" smtClean="0"/>
              <a:t>Unity of Place: The play has only one setting</a:t>
            </a:r>
          </a:p>
          <a:p>
            <a:pPr lvl="1"/>
            <a:r>
              <a:rPr lang="en-US" smtClean="0"/>
              <a:t>Unity of Action: The play has one plot and no mixture of tragedy and comedy</a:t>
            </a:r>
          </a:p>
          <a:p>
            <a:endParaRPr lang="en-US" smtClean="0"/>
          </a:p>
        </p:txBody>
      </p:sp>
      <p:pic>
        <p:nvPicPr>
          <p:cNvPr id="5" name="Picture 4"/>
          <p:cNvPicPr>
            <a:picLocks noChangeAspect="1"/>
          </p:cNvPicPr>
          <p:nvPr/>
        </p:nvPicPr>
        <p:blipFill>
          <a:blip r:embed="rId2"/>
          <a:stretch>
            <a:fillRect/>
          </a:stretch>
        </p:blipFill>
        <p:spPr>
          <a:xfrm>
            <a:off x="533400" y="558800"/>
            <a:ext cx="897421" cy="12204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Greek Tragedy Elements</a:t>
            </a:r>
            <a:endParaRPr lang="en-US"/>
          </a:p>
        </p:txBody>
      </p:sp>
      <p:sp>
        <p:nvSpPr>
          <p:cNvPr id="3" name="Content Placeholder 2"/>
          <p:cNvSpPr>
            <a:spLocks noGrp="1"/>
          </p:cNvSpPr>
          <p:nvPr>
            <p:ph idx="1"/>
          </p:nvPr>
        </p:nvSpPr>
        <p:spPr/>
        <p:txBody>
          <a:bodyPr>
            <a:normAutofit fontScale="85000" lnSpcReduction="10000"/>
          </a:bodyPr>
          <a:lstStyle/>
          <a:p>
            <a:r>
              <a:rPr lang="en-US" smtClean="0"/>
              <a:t>An important (but understandable) person is brought down by a weakness or flaw that may or may not be his/her fault</a:t>
            </a:r>
          </a:p>
          <a:p>
            <a:r>
              <a:rPr lang="en-US" smtClean="0"/>
              <a:t>A tragic error – a moment when the hero makes the fatal mistake that will lead to his/her downfall</a:t>
            </a:r>
          </a:p>
          <a:p>
            <a:r>
              <a:rPr lang="en-US" smtClean="0"/>
              <a:t>Signs and omens of this fall, which the hero fails to see or only partly recognizes</a:t>
            </a:r>
          </a:p>
          <a:p>
            <a:r>
              <a:rPr lang="en-US" smtClean="0"/>
              <a:t>Strong emotions, and the hero torn between good and evil (consciously or unconsciously)</a:t>
            </a:r>
          </a:p>
          <a:p>
            <a:r>
              <a:rPr lang="en-US" smtClean="0"/>
              <a:t>Usually a tragic climax to the play, in which the hero comes to see his or her fault/mistake</a:t>
            </a:r>
          </a:p>
          <a:p>
            <a:r>
              <a:rPr lang="en-US" smtClean="0"/>
              <a:t>Questions about whether people can control their own fate, or whether their lives are predetermined (already decided by the gods)</a:t>
            </a:r>
            <a:endParaRPr lang="en-US"/>
          </a:p>
        </p:txBody>
      </p:sp>
      <p:pic>
        <p:nvPicPr>
          <p:cNvPr id="5" name="Picture 4"/>
          <p:cNvPicPr>
            <a:picLocks noChangeAspect="1"/>
          </p:cNvPicPr>
          <p:nvPr/>
        </p:nvPicPr>
        <p:blipFill>
          <a:blip r:embed="rId2"/>
          <a:stretch>
            <a:fillRect/>
          </a:stretch>
        </p:blipFill>
        <p:spPr>
          <a:xfrm>
            <a:off x="533400" y="558800"/>
            <a:ext cx="897421" cy="12204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Masks</a:t>
            </a:r>
            <a:endParaRPr lang="en-US"/>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buNone/>
            </a:pPr>
            <a:endParaRPr lang="en-US" altLang="en-US" b="1"/>
          </a:p>
          <a:p>
            <a:pPr marL="0" indent="0">
              <a:lnSpc>
                <a:spcPct val="120000"/>
              </a:lnSpc>
              <a:spcBef>
                <a:spcPts val="0"/>
              </a:spcBef>
              <a:buNone/>
            </a:pPr>
            <a:r>
              <a:rPr lang="en-US" altLang="en-US" b="1">
                <a:solidFill>
                  <a:srgbClr val="00FF00"/>
                </a:solidFill>
              </a:rPr>
              <a:t>1. OLD MEN</a:t>
            </a:r>
            <a:r>
              <a:rPr lang="en-US" altLang="en-US"/>
              <a:t> </a:t>
            </a:r>
          </a:p>
          <a:p>
            <a:pPr marL="0" indent="0">
              <a:lnSpc>
                <a:spcPct val="120000"/>
              </a:lnSpc>
              <a:spcBef>
                <a:spcPts val="0"/>
              </a:spcBef>
              <a:buNone/>
            </a:pPr>
            <a:r>
              <a:rPr lang="en-US" altLang="en-US" b="1"/>
              <a:t>Smooth-Faced, White, Grizzled, Black-Haired, Flaxen and More Flaxen</a:t>
            </a:r>
          </a:p>
          <a:p>
            <a:pPr marL="0" indent="0">
              <a:lnSpc>
                <a:spcPct val="120000"/>
              </a:lnSpc>
              <a:spcBef>
                <a:spcPts val="0"/>
              </a:spcBef>
              <a:buNone/>
            </a:pPr>
            <a:r>
              <a:rPr lang="en-US" altLang="en-US" b="1">
                <a:solidFill>
                  <a:srgbClr val="00FF00"/>
                </a:solidFill>
              </a:rPr>
              <a:t>2. YOUNG MEN</a:t>
            </a:r>
          </a:p>
          <a:p>
            <a:pPr marL="0" indent="0">
              <a:lnSpc>
                <a:spcPct val="120000"/>
              </a:lnSpc>
              <a:spcBef>
                <a:spcPts val="0"/>
              </a:spcBef>
              <a:buNone/>
            </a:pPr>
            <a:r>
              <a:rPr lang="en-US" altLang="en-US" b="1"/>
              <a:t>Common, Curled, More Curled, Graceful, Horrid, Pale and Less Pale</a:t>
            </a:r>
          </a:p>
          <a:p>
            <a:pPr marL="0" indent="0">
              <a:lnSpc>
                <a:spcPct val="120000"/>
              </a:lnSpc>
              <a:spcBef>
                <a:spcPts val="0"/>
              </a:spcBef>
              <a:buNone/>
            </a:pPr>
            <a:r>
              <a:rPr lang="en-US" altLang="en-US" b="1">
                <a:solidFill>
                  <a:srgbClr val="00FF00"/>
                </a:solidFill>
              </a:rPr>
              <a:t>3. SLAVES</a:t>
            </a:r>
            <a:endParaRPr lang="en-US" altLang="en-US" b="1"/>
          </a:p>
          <a:p>
            <a:pPr marL="0" indent="0">
              <a:lnSpc>
                <a:spcPct val="120000"/>
              </a:lnSpc>
              <a:spcBef>
                <a:spcPts val="0"/>
              </a:spcBef>
              <a:buNone/>
            </a:pPr>
            <a:r>
              <a:rPr lang="en-US" altLang="en-US" b="1"/>
              <a:t>Leathern, Peaked-Beard, Flat Nose</a:t>
            </a:r>
          </a:p>
          <a:p>
            <a:pPr marL="0" indent="0">
              <a:lnSpc>
                <a:spcPct val="120000"/>
              </a:lnSpc>
              <a:spcBef>
                <a:spcPts val="0"/>
              </a:spcBef>
              <a:buNone/>
            </a:pPr>
            <a:r>
              <a:rPr lang="en-US" altLang="en-US" b="1">
                <a:solidFill>
                  <a:srgbClr val="00FF00"/>
                </a:solidFill>
              </a:rPr>
              <a:t>4. WOMEN</a:t>
            </a:r>
          </a:p>
          <a:p>
            <a:pPr marL="0" indent="0">
              <a:lnSpc>
                <a:spcPct val="120000"/>
              </a:lnSpc>
              <a:spcBef>
                <a:spcPts val="0"/>
              </a:spcBef>
              <a:buNone/>
            </a:pPr>
            <a:r>
              <a:rPr lang="en-US" altLang="en-US" b="1"/>
              <a:t>Freed Old Woman, Old Domestic, Middle Aged, Leathern, Pale-Disheveled, Pale Middle Aged, Whorish-Disheveled,</a:t>
            </a:r>
            <a:r>
              <a:rPr lang="en-US" altLang="en-US" b="1">
                <a:effectLst>
                  <a:outerShdw blurRad="38100" dist="38100" dir="2700000" algn="tl">
                    <a:srgbClr val="000000"/>
                  </a:outerShdw>
                </a:effectLst>
              </a:rPr>
              <a:t> </a:t>
            </a:r>
            <a:r>
              <a:rPr lang="en-US" altLang="en-US" b="1"/>
              <a:t>Virgin, Girl</a:t>
            </a:r>
          </a:p>
          <a:p>
            <a:pPr marL="0" indent="0">
              <a:lnSpc>
                <a:spcPct val="120000"/>
              </a:lnSpc>
              <a:spcBef>
                <a:spcPts val="0"/>
              </a:spcBef>
              <a:buNone/>
            </a:pPr>
            <a:r>
              <a:rPr lang="en-US" altLang="en-US" b="1">
                <a:solidFill>
                  <a:srgbClr val="00FF00"/>
                </a:solidFill>
              </a:rPr>
              <a:t>5. SPECIALIST MASKS</a:t>
            </a:r>
          </a:p>
          <a:p>
            <a:pPr marL="0" indent="0">
              <a:lnSpc>
                <a:spcPct val="120000"/>
              </a:lnSpc>
              <a:spcBef>
                <a:spcPts val="0"/>
              </a:spcBef>
              <a:buNone/>
            </a:pPr>
            <a:r>
              <a:rPr lang="en-US" altLang="en-US" b="1"/>
              <a:t>Some made for specific characters, others for: Mourning, Blindness, Deceit, Drunkenness...etc. (The comic masks, those especially of old comedy, were as like as possible to true persons they represented, or made to appear more ridiculous)</a:t>
            </a:r>
          </a:p>
          <a:p>
            <a:endParaRPr lang="en-US"/>
          </a:p>
        </p:txBody>
      </p:sp>
    </p:spTree>
    <p:extLst>
      <p:ext uri="{BB962C8B-B14F-4D97-AF65-F5344CB8AC3E}">
        <p14:creationId xmlns:p14="http://schemas.microsoft.com/office/powerpoint/2010/main" val="212896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Mask Examples</a:t>
            </a:r>
            <a:endParaRPr lang="en-US"/>
          </a:p>
        </p:txBody>
      </p:sp>
      <p:pic>
        <p:nvPicPr>
          <p:cNvPr id="4" name="Picture 10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457201" y="1981201"/>
            <a:ext cx="2778223" cy="222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5791200" y="4427684"/>
            <a:ext cx="22860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028" descr="mas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294" y="2845678"/>
            <a:ext cx="1741389" cy="2474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ask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940" y="2081022"/>
            <a:ext cx="2458520" cy="1994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29" descr="mask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07738"/>
            <a:ext cx="1720340" cy="212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86"/>
      </p:ext>
    </p:extLst>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1365</TotalTime>
  <Words>1553</Words>
  <Application>Microsoft Macintosh PowerPoint</Application>
  <PresentationFormat>On-screen Show (4:3)</PresentationFormat>
  <Paragraphs>140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Calisto MT</vt:lpstr>
      <vt:lpstr>Tahoma</vt:lpstr>
      <vt:lpstr>Wingdings</vt:lpstr>
      <vt:lpstr>Arial</vt:lpstr>
      <vt:lpstr>Codex</vt:lpstr>
      <vt:lpstr>Greek Theatre</vt:lpstr>
      <vt:lpstr>Origins</vt:lpstr>
      <vt:lpstr>Greek Playwrights</vt:lpstr>
      <vt:lpstr>Greek Playwrights</vt:lpstr>
      <vt:lpstr>Greek Play Structure</vt:lpstr>
      <vt:lpstr>Greek Tragedy Elements</vt:lpstr>
      <vt:lpstr>Greek Tragedy Elements</vt:lpstr>
      <vt:lpstr>Types of Masks</vt:lpstr>
      <vt:lpstr>Mask Examples</vt:lpstr>
      <vt:lpstr>Greek Chorus Functions</vt:lpstr>
      <vt:lpstr>Greek Chorus Functions</vt:lpstr>
      <vt:lpstr>The Actors</vt:lpstr>
      <vt:lpstr>Aristotle’s Tragic Hero</vt:lpstr>
      <vt:lpstr>The Greek Stage</vt:lpstr>
      <vt:lpstr>Dodoni Ancient Greek Theatre</vt:lpstr>
      <vt:lpstr>Greeks’ Special Effects</vt:lpstr>
      <vt:lpstr>Theatre in Greek Society </vt:lpstr>
      <vt:lpstr>Influence on Modern Theatre</vt:lpstr>
    </vt:vector>
  </TitlesOfParts>
  <Company>Killeen Independent School District</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dc:title>
  <dc:creator>Wortham, Christine</dc:creator>
  <cp:lastModifiedBy>Microsoft Office User</cp:lastModifiedBy>
  <cp:revision>33</cp:revision>
  <cp:lastPrinted>2008-10-14T15:14:28Z</cp:lastPrinted>
  <dcterms:created xsi:type="dcterms:W3CDTF">2010-10-29T17:30:52Z</dcterms:created>
  <dcterms:modified xsi:type="dcterms:W3CDTF">2016-09-10T17:50:34Z</dcterms:modified>
</cp:coreProperties>
</file>